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574" r:id="rId2"/>
    <p:sldId id="653" r:id="rId3"/>
    <p:sldId id="599" r:id="rId4"/>
    <p:sldId id="563" r:id="rId5"/>
    <p:sldId id="696" r:id="rId6"/>
    <p:sldId id="580" r:id="rId7"/>
    <p:sldId id="564" r:id="rId8"/>
    <p:sldId id="607" r:id="rId9"/>
    <p:sldId id="608" r:id="rId10"/>
    <p:sldId id="609" r:id="rId11"/>
    <p:sldId id="610" r:id="rId12"/>
    <p:sldId id="611" r:id="rId13"/>
    <p:sldId id="612" r:id="rId14"/>
    <p:sldId id="613" r:id="rId15"/>
  </p:sldIdLst>
  <p:sldSz cx="12192000" cy="6858000"/>
  <p:notesSz cx="6858000" cy="9144000"/>
  <p:embeddedFontLst>
    <p:embeddedFont>
      <p:font typeface="Esteban" panose="02000000000000000000" pitchFamily="2" charset="0"/>
      <p:regular r:id="rId18"/>
    </p:embeddedFont>
    <p:embeddedFont>
      <p:font typeface="Fira Code" pitchFamily="1" charset="0"/>
      <p:regular r:id="rId19"/>
      <p:bold r:id="rId20"/>
    </p:embeddedFont>
    <p:embeddedFont>
      <p:font typeface="Montserrat" panose="00000500000000000000" pitchFamily="2" charset="0"/>
      <p:regular r:id="rId21"/>
      <p:bold r:id="rId22"/>
      <p:italic r:id="rId23"/>
      <p:boldItalic r:id="rId24"/>
    </p:embeddedFont>
    <p:embeddedFont>
      <p:font typeface="Open Sans" pitchFamily="2" charset="0"/>
      <p:regular r:id="rId25"/>
      <p:bold r:id="rId26"/>
      <p:italic r:id="rId27"/>
      <p:boldItalic r:id="rId28"/>
    </p:embeddedFont>
    <p:embeddedFont>
      <p:font typeface="Source Sans Pro" panose="020B0503030403020204" pitchFamily="34" charset="0"/>
      <p:regular r:id="rId29"/>
      <p:bold r:id="rId30"/>
      <p:italic r:id="rId31"/>
      <p:boldItalic r:id="rId32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erpretability" id="{E41A10A4-644F-4351-8914-54646019B8D5}">
          <p14:sldIdLst>
            <p14:sldId id="574"/>
            <p14:sldId id="653"/>
            <p14:sldId id="599"/>
            <p14:sldId id="563"/>
            <p14:sldId id="696"/>
            <p14:sldId id="580"/>
            <p14:sldId id="564"/>
            <p14:sldId id="607"/>
            <p14:sldId id="608"/>
            <p14:sldId id="609"/>
            <p14:sldId id="610"/>
            <p14:sldId id="611"/>
            <p14:sldId id="612"/>
            <p14:sldId id="61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3636"/>
    <a:srgbClr val="000101"/>
    <a:srgbClr val="FFFFFF"/>
    <a:srgbClr val="0E93C8"/>
    <a:srgbClr val="F56F4F"/>
    <a:srgbClr val="D26F23"/>
    <a:srgbClr val="44AC8D"/>
    <a:srgbClr val="4EBC9B"/>
    <a:srgbClr val="E17F35"/>
    <a:srgbClr val="E763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1079" autoAdjust="0"/>
  </p:normalViewPr>
  <p:slideViewPr>
    <p:cSldViewPr snapToGrid="0">
      <p:cViewPr varScale="1">
        <p:scale>
          <a:sx n="106" d="100"/>
          <a:sy n="106" d="100"/>
        </p:scale>
        <p:origin x="73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672AE929-947F-54AF-FA86-862A7B8C50B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FB245DA-9F3B-66B2-BF12-EA5A3CB27D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62B388-E28C-4954-A860-13DF77ADB2E7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2A01E7F-F2A6-49F5-67A9-7B4D2B33CA0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4E26734-4ED7-F8BD-92EF-432D455DF0C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4CF5E7-CA4B-40AD-BE1D-06429DE8B1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629737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sv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6A9FB1-57B7-40A8-A35B-8FCF7356B355}" type="datetimeFigureOut">
              <a:rPr lang="en-GB" smtClean="0"/>
              <a:t>01/12/2025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2EC21E-A6F6-4C42-B0A9-7BADF486F0B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4426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C6901E-BD35-A122-F96F-32728E05BA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214F299-C1DC-3B3F-C264-5890C0806A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B237740-87C8-9EBD-DF56-1E1EE8E1C5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C5DA984-8890-61B2-EDB5-855D98F256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537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907602-1112-BDBD-8D4D-F0EC75667E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9230FD6-5B6E-C454-3C18-AFDDFAEFC3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2B58A5F-FCAC-6757-5BD9-CB2AD8698E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So the front end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where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decide</a:t>
            </a:r>
            <a:r>
              <a:rPr lang="fr-FR" dirty="0"/>
              <a:t> </a:t>
            </a:r>
            <a:r>
              <a:rPr lang="fr-FR" dirty="0" err="1"/>
              <a:t>what</a:t>
            </a:r>
            <a:r>
              <a:rPr lang="fr-FR" dirty="0"/>
              <a:t> the user </a:t>
            </a:r>
            <a:r>
              <a:rPr lang="fr-FR" dirty="0" err="1"/>
              <a:t>sees</a:t>
            </a:r>
            <a:r>
              <a:rPr lang="fr-FR" dirty="0"/>
              <a:t>,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he</a:t>
            </a:r>
            <a:r>
              <a:rPr lang="fr-FR" dirty="0"/>
              <a:t> can do or </a:t>
            </a:r>
            <a:r>
              <a:rPr lang="fr-FR" dirty="0" err="1"/>
              <a:t>modify</a:t>
            </a:r>
            <a:r>
              <a:rPr lang="fr-FR" dirty="0"/>
              <a:t> or click on. You </a:t>
            </a:r>
            <a:r>
              <a:rPr lang="fr-FR" dirty="0" err="1"/>
              <a:t>define</a:t>
            </a:r>
            <a:r>
              <a:rPr lang="fr-FR" dirty="0"/>
              <a:t> the </a:t>
            </a:r>
            <a:r>
              <a:rPr lang="fr-FR" dirty="0" err="1"/>
              <a:t>layout</a:t>
            </a:r>
            <a:r>
              <a:rPr lang="fr-FR" dirty="0"/>
              <a:t> of the web application, the buttons, </a:t>
            </a:r>
            <a:r>
              <a:rPr lang="fr-FR" dirty="0" err="1"/>
              <a:t>sliders</a:t>
            </a:r>
            <a:r>
              <a:rPr lang="fr-FR" dirty="0"/>
              <a:t>, </a:t>
            </a:r>
            <a:r>
              <a:rPr lang="fr-FR" dirty="0" err="1"/>
              <a:t>what</a:t>
            </a:r>
            <a:r>
              <a:rPr lang="fr-FR" dirty="0"/>
              <a:t> visualisations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include</a:t>
            </a:r>
            <a:r>
              <a:rPr lang="fr-FR" dirty="0"/>
              <a:t>…</a:t>
            </a:r>
          </a:p>
          <a:p>
            <a:endParaRPr lang="fr-FR" dirty="0"/>
          </a:p>
          <a:p>
            <a:r>
              <a:rPr lang="fr-FR" dirty="0"/>
              <a:t>The back end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where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decide</a:t>
            </a:r>
            <a:r>
              <a:rPr lang="fr-FR" dirty="0"/>
              <a:t> </a:t>
            </a:r>
            <a:r>
              <a:rPr lang="fr-FR" dirty="0" err="1"/>
              <a:t>what</a:t>
            </a:r>
            <a:r>
              <a:rPr lang="fr-FR" dirty="0"/>
              <a:t> content </a:t>
            </a:r>
            <a:r>
              <a:rPr lang="fr-FR" dirty="0" err="1"/>
              <a:t>populates</a:t>
            </a:r>
            <a:r>
              <a:rPr lang="fr-FR" dirty="0"/>
              <a:t>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element</a:t>
            </a:r>
            <a:r>
              <a:rPr lang="fr-FR" dirty="0"/>
              <a:t> in the front end.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goes</a:t>
            </a:r>
            <a:r>
              <a:rPr lang="fr-FR" dirty="0"/>
              <a:t> </a:t>
            </a:r>
            <a:r>
              <a:rPr lang="fr-FR" dirty="0" err="1"/>
              <a:t>inside</a:t>
            </a:r>
            <a:r>
              <a:rPr lang="fr-FR" dirty="0"/>
              <a:t> </a:t>
            </a:r>
            <a:r>
              <a:rPr lang="fr-FR" dirty="0" err="1"/>
              <a:t>each</a:t>
            </a:r>
            <a:r>
              <a:rPr lang="fr-FR" dirty="0"/>
              <a:t> graph, table, </a:t>
            </a:r>
            <a:r>
              <a:rPr lang="fr-FR" dirty="0" err="1"/>
              <a:t>what</a:t>
            </a:r>
            <a:r>
              <a:rPr lang="fr-FR" dirty="0"/>
              <a:t> data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slider</a:t>
            </a:r>
            <a:r>
              <a:rPr lang="fr-FR" dirty="0"/>
              <a:t> </a:t>
            </a:r>
            <a:r>
              <a:rPr lang="fr-FR" dirty="0" err="1"/>
              <a:t>refers</a:t>
            </a:r>
            <a:r>
              <a:rPr lang="fr-FR" dirty="0"/>
              <a:t> to, etc. etc.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964BE84-DA44-3B82-7C4C-6EE1253992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25460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9475FA-3DED-C369-8616-8571A629E8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2DD27A6-53F1-2749-1CFE-7775065D1A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DED3CDA-0655-1832-176D-90269DBFEF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A2DC38B-6755-B35A-E587-E5BB132EB3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52659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211205-750B-DD39-F15D-1BD4CC7720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8AD6C304-D4A1-4102-A4EE-F2C470EA18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DBBD51B-6F5A-4B1E-0B21-17F4C159D7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E29D200-DEEE-05F8-4976-0477AE64BE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20108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EDA8C-F2AC-C076-108B-B014F0AEA1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16D50D4-6F1E-61CD-65C9-1C62668FA0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3CEE6D1-D08E-F4DA-9428-B451626075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BB390FF-9365-5D7A-2F32-779F64DFCB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4781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3D4897-6A74-957F-5101-D5C9CD34D7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24372D45-2033-15FD-E1D9-5F686043DE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1266E46-EB7B-AB1A-F93E-992E0B2FE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FF95EA9-183F-3165-809F-C0050F7795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03751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496743-E71A-3118-73BE-80CCA36E4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7AE3485-7C63-C3E8-05FF-FB5C5B23D2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9E710B1-6C44-EB0F-3A46-2E52E670A1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2F135C2-70C6-3262-0960-6F7D222C63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89616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849FD4-64FF-F1B5-1CE2-B49583D78A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ECF01CD-812A-F23B-5391-8E94643901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5C2CD21-266B-5695-1DD3-CF3E87A952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8BF2911-3C34-9140-82EE-35169DA6F6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7148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8CF6B1-BBC6-FDEC-6111-A02F71C271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6BEC207-6519-02B8-76DD-B21C53DA07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60C38E0-8436-A5E8-8AD6-70B5DD21E1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1423A7F-B092-4233-5FC5-2533816EAA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9081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5F4001-D7CC-6C30-50FE-D2FC0C31E7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429FB1F6-300E-DFE9-8CCF-1977C87F1F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D51A17E4-63AE-FEA7-41DD-3DDB4FD514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F00449C-0106-7703-8136-F627287B4E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7543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5A92A7-2F9A-464B-686E-BEFC77A3EB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74C92BFB-F968-C1F7-AF75-D19562A849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76047F3-F51C-C5FC-F9D0-B9E55E0EC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2D1CE93-5119-6CAD-E8AF-875887FC86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62574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7A67FA-05F6-2276-1440-AE47066F6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4C06900-D6D1-37FC-970B-064AB94E32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651E9F6-6F64-67D0-B366-1D7006DD26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5CB8255-11EA-DF45-9D17-9599216BC3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92051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305083-6D93-99AB-C7CD-D9C16F4BDE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1568D81D-32E5-2F94-0DDD-C224E023BE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822BCF27-89BC-307A-82B9-B8548B37AE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26C22FD-6560-1D62-9F65-71C91CBF65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93094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32E523-7C7E-5AE1-FE6F-6958E0937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DB5C73B-0796-777F-B465-B7C8D8600C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408C6C0A-6BD2-9947-757D-F5FF9A3E3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Now</a:t>
            </a:r>
            <a:r>
              <a:rPr lang="fr-FR" dirty="0"/>
              <a:t>,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not a full </a:t>
            </a:r>
            <a:r>
              <a:rPr lang="fr-FR" dirty="0" err="1"/>
              <a:t>fledged</a:t>
            </a:r>
            <a:r>
              <a:rPr lang="fr-FR" dirty="0"/>
              <a:t> web </a:t>
            </a:r>
            <a:r>
              <a:rPr lang="fr-FR" dirty="0" err="1"/>
              <a:t>framework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won’t</a:t>
            </a:r>
            <a:r>
              <a:rPr lang="fr-FR" dirty="0"/>
              <a:t> </a:t>
            </a:r>
            <a:r>
              <a:rPr lang="fr-FR" dirty="0" err="1"/>
              <a:t>build</a:t>
            </a:r>
            <a:r>
              <a:rPr lang="fr-FR" dirty="0"/>
              <a:t> </a:t>
            </a:r>
            <a:r>
              <a:rPr lang="fr-FR" dirty="0" err="1"/>
              <a:t>complicated</a:t>
            </a:r>
            <a:r>
              <a:rPr lang="fr-FR" dirty="0"/>
              <a:t> web applications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. But </a:t>
            </a:r>
            <a:r>
              <a:rPr lang="fr-FR" dirty="0" err="1"/>
              <a:t>it’s</a:t>
            </a:r>
            <a:r>
              <a:rPr lang="fr-FR" dirty="0"/>
              <a:t> not like </a:t>
            </a:r>
            <a:r>
              <a:rPr lang="fr-FR" dirty="0" err="1"/>
              <a:t>you</a:t>
            </a:r>
            <a:r>
              <a:rPr lang="fr-FR" dirty="0"/>
              <a:t> are </a:t>
            </a:r>
            <a:r>
              <a:rPr lang="fr-FR" dirty="0" err="1"/>
              <a:t>studying</a:t>
            </a:r>
            <a:r>
              <a:rPr lang="fr-FR" dirty="0"/>
              <a:t> data science to </a:t>
            </a:r>
            <a:r>
              <a:rPr lang="fr-FR" dirty="0" err="1"/>
              <a:t>be</a:t>
            </a:r>
            <a:r>
              <a:rPr lang="fr-FR" dirty="0"/>
              <a:t> a web </a:t>
            </a:r>
            <a:r>
              <a:rPr lang="fr-FR" dirty="0" err="1"/>
              <a:t>developer</a:t>
            </a:r>
            <a:r>
              <a:rPr lang="fr-FR" dirty="0"/>
              <a:t>, </a:t>
            </a:r>
            <a:r>
              <a:rPr lang="fr-FR" dirty="0" err="1"/>
              <a:t>so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do.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0DCD325-DF2A-DA1C-1FC9-D5CACE08A5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EC21E-A6F6-4C42-B0A9-7BADF486F0B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8871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FD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2952B-B65F-C181-B0B8-7CEC9E8578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fr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E1C74B-DA1B-D684-A6CD-55B00D2621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fr-F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523A0-1F5F-B72B-1FE1-7F3C33635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5982A-B46D-4B79-92A5-28C8080B41FE}" type="datetime1">
              <a:rPr lang="fr-FR" smtClean="0"/>
              <a:t>01/12/2025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06F03-7A98-C65F-E301-7BF3A72DF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BCF9A-27D7-05E0-4FD9-37C33CE71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0669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E6E32-9D65-D97E-4C57-E265E5E69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811A06-79BE-F6A7-0083-0F2061725B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8EB93E-5EA4-D603-50A7-2E47CAD0C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1F475-B24D-4175-8849-C8856A647410}" type="datetime1">
              <a:rPr lang="fr-FR" smtClean="0"/>
              <a:t>01/12/2025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D7A609-23E6-F718-FDE5-D21086C54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9DEA1-00DF-2F5A-D3A8-A19041921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1389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A27A69-9A0A-723B-FE08-1B9F9898F6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F7BF40-24B7-6F2D-067F-775E10E08A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E27F21-329B-B302-3B11-E4D76B1AB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F7733-C85A-4513-8CE1-757613D9C817}" type="datetime1">
              <a:rPr lang="fr-FR" smtClean="0"/>
              <a:t>01/12/2025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43DD71-765A-3A0D-7027-669C887AB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3615C-B388-ACCB-16A6-21DA628F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8603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35886-FDCC-9D15-832C-813F40693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04012-84AE-1C09-D3E4-2115D6E34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CBF442-DC35-5813-C201-E3AF6D39F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CBEF4-C239-40F7-A999-90E5F43AC809}" type="datetime1">
              <a:rPr lang="fr-FR" smtClean="0"/>
              <a:t>01/12/2025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90B420-196F-2A07-BEDD-F62021EFF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E7721C-0C61-AD6A-98D9-3221F04DA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9670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9C9B6-C6BE-9B72-98CD-1FE21C370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024A11-D011-02D2-A433-BB72E93AF1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AF74A-EB63-6785-7DC3-3105E4702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FA720-C544-4D9C-B752-65B437F6FA29}" type="datetime1">
              <a:rPr lang="fr-FR" smtClean="0"/>
              <a:t>01/12/2025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5DCCAA-749E-7354-8BEA-13E800D95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61417-3D92-D23F-A4C8-ADA0649B2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0267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9A46A-57E9-A7A6-BA12-E6FBD812F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89646-18CD-8D96-BAAF-66101229C3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BFD94D-8BCA-82F3-E615-FF1CC4530C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3FCDF3-136C-A9C6-BD68-02851B2EC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0EFCA-6D73-4B91-BB47-3D3E4F3A3BA5}" type="datetime1">
              <a:rPr lang="fr-FR" smtClean="0"/>
              <a:t>01/12/2025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9DA2DF-F005-F47E-81C0-576D5E5FD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893931-AF49-D4A8-C724-C75F49BF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0472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BD4DF-0048-D44C-1607-1A4454F19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8A3D27-B700-EC75-8CC0-1F71E95677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5DD83B-03DA-1BB9-8E55-7A93EC6BB8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7BF21F-231A-4EE0-BCDA-1E284B5E91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6C2828-0CEC-40E8-E76A-6B55B4908C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A18F6B-95B1-1D5F-8602-2E87F3082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D8261-CBCB-4C81-8677-71DA5E0876BA}" type="datetime1">
              <a:rPr lang="fr-FR" smtClean="0"/>
              <a:t>01/12/2025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72C63B-92D9-DD71-C490-AE6802160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1FAB43-3CEA-C521-9730-077A4111D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1615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5D900-124D-D7B8-85B8-82CABB25B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67DFC5-4557-6154-0737-7D2CC5B65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C5D92-0BE7-49F3-97C9-3AC2AECE7A6C}" type="datetime1">
              <a:rPr lang="fr-FR" smtClean="0"/>
              <a:t>01/12/2025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E55C8C-0C96-3F9C-0305-FD1CD841C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F522AB-0729-9AEB-21E1-4282FE9C5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1081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261412-A3B2-C765-244E-8D1AC82D9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A49C-CBC3-4071-B85B-42BB4379BAE5}" type="datetime1">
              <a:rPr lang="fr-FR" smtClean="0"/>
              <a:t>01/12/2025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9FABBA-7530-6420-4076-CF24DC278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5B3DC6-FB12-883A-9926-C102F6D77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1482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6E173-BE04-7773-F08A-A6ACD282C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98002-047E-B5E9-1463-DCB621796E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4681FC-348A-CDE7-8331-75A6DCAED6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77CEE7-2B2B-82F7-8CF1-0071F7D1E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3849D-8DCB-4F4B-8C29-F0E7887BF74A}" type="datetime1">
              <a:rPr lang="fr-FR" smtClean="0"/>
              <a:t>01/12/2025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570F16-136B-5B8B-D4C1-BF8CE8614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B4C0FD-9376-44D2-FCD2-BEF8C2AC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0470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BA666-A503-80D8-1071-324AFEA85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DFA630-9B02-D5B7-4B05-A625177006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D27550-3FF7-4F56-2A40-B8FF10BD1C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79A36A-06F0-66E4-B12C-6F2C5C54B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EBC0A-DD03-4A68-85FC-F1BB2CFD030E}" type="datetime1">
              <a:rPr lang="fr-FR" smtClean="0"/>
              <a:t>01/12/2025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B730BF-1CE3-36AA-7A77-23E7C5E2A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B42599-03C7-4850-E5CA-DD6C4528F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720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86CBED-8205-0C8D-EB36-23ADA19B7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fr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2D9D53-93DF-92DE-B449-0B3ED4D9F4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r-F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2B9F4-B18B-BB03-D130-D79EEA3003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98F25F-AECB-48AA-97FE-E7C5EA77181F}" type="datetime1">
              <a:rPr lang="fr-FR" smtClean="0"/>
              <a:t>01/12/2025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19988-7D9F-3886-98AB-3D1EBF3108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46FBBE-CF43-190C-CD27-96A5A24BE1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F3806FF-9E51-4331-BB90-F49EFA1FA4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6144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85000"/>
              <a:lumOff val="15000"/>
            </a:schemeClr>
          </a:solidFill>
          <a:latin typeface="Montserrat" panose="00000500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85000"/>
              <a:lumOff val="15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lotly.com/r/plotly-fundamentals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hyperlink" Target="https://shiny.posit.co/r/layouts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hyperlink" Target="https://shiny.posit.co/r/components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lotly.com/r/3d-scatter-plots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shiny.posit.co/r/gallery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nz-stefan.shinyapps.io/commute-explorer-2/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rstudio.github.io/bslib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nanxstats/awesome-shiny-extensions" TargetMode="External"/><Relationship Id="rId5" Type="http://schemas.openxmlformats.org/officeDocument/2006/relationships/hyperlink" Target="https://shiny.posit.co/r/gallery/" TargetMode="External"/><Relationship Id="rId10" Type="http://schemas.openxmlformats.org/officeDocument/2006/relationships/image" Target="../media/image14.png"/><Relationship Id="rId4" Type="http://schemas.openxmlformats.org/officeDocument/2006/relationships/hyperlink" Target="https://mastering-shiny.org/" TargetMode="External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B4C6A6-B633-576A-6305-861B2C6DD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82F26525-171C-0A9A-931F-6626E1E11D7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1E1E74C-431C-2C2E-2B30-84737E9CA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Graphs: static vs. interactive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ADC6DF5-3AB8-A502-A8CB-9E3FD1C32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</a:t>
            </a:fld>
            <a:endParaRPr lang="fr-F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4A3760C-1B5F-05AA-3D1A-500D450176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217953" y="449497"/>
            <a:ext cx="994292" cy="994292"/>
          </a:xfrm>
        </p:spPr>
      </p:pic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24166141-C504-EA36-D7EE-C01EA69AD01D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5167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Let’s introduce </a:t>
            </a:r>
            <a:r>
              <a:rPr lang="en-GB" dirty="0">
                <a:solidFill>
                  <a:srgbClr val="31A8FF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plotly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 (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  <a:hlinkClick r:id="rId6"/>
              </a:rPr>
              <a:t>website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)</a:t>
            </a:r>
          </a:p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This is an alternative graphing library to </a:t>
            </a:r>
            <a:r>
              <a:rPr lang="en-GB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ggplot</a:t>
            </a:r>
            <a:endParaRPr lang="en-GB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The advantage: its graphs are </a:t>
            </a:r>
            <a:r>
              <a:rPr lang="en-GB" dirty="0">
                <a:solidFill>
                  <a:srgbClr val="31A8FF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interactive</a:t>
            </a:r>
          </a:p>
          <a:p>
            <a:pPr lvl="1"/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You can pan, move and zoom on the graph</a:t>
            </a:r>
          </a:p>
          <a:p>
            <a:pPr lvl="1"/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Hovering with the mouse over a data point can give information about it (position, group…), or additional information of your choosing.</a:t>
            </a:r>
          </a:p>
          <a:p>
            <a:endParaRPr lang="en-GB" dirty="0">
              <a:solidFill>
                <a:srgbClr val="31A8FF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The easiest way to use is to create a </a:t>
            </a:r>
            <a:r>
              <a:rPr lang="en-GB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ggplot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 graph first, then to use the </a:t>
            </a:r>
            <a:r>
              <a:rPr lang="en-GB" dirty="0" err="1">
                <a:solidFill>
                  <a:srgbClr val="31A8FF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ggplotly</a:t>
            </a:r>
            <a:r>
              <a:rPr lang="en-GB" dirty="0">
                <a:solidFill>
                  <a:srgbClr val="31A8FF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()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 function on it.</a:t>
            </a:r>
          </a:p>
          <a:p>
            <a:pPr lvl="1"/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This will make the graph interactive</a:t>
            </a:r>
          </a:p>
        </p:txBody>
      </p:sp>
    </p:spTree>
    <p:extLst>
      <p:ext uri="{BB962C8B-B14F-4D97-AF65-F5344CB8AC3E}">
        <p14:creationId xmlns:p14="http://schemas.microsoft.com/office/powerpoint/2010/main" val="4235537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CAEABA-E054-F466-3B67-DFE96F9C6D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182DAC4C-1C5F-B00A-B5E3-C6C5354CCB7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675F1C0-6ACE-1BF4-5D53-22611DAB3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Front-end and back-end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B174A27-A38D-C9A5-BBD2-80F101D0C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10</a:t>
            </a:fld>
            <a:endParaRPr lang="fr-FR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496F5493-549B-7006-1B11-12C08D23F8F9}"/>
              </a:ext>
            </a:extLst>
          </p:cNvPr>
          <p:cNvSpPr txBox="1">
            <a:spLocks/>
          </p:cNvSpPr>
          <p:nvPr/>
        </p:nvSpPr>
        <p:spPr>
          <a:xfrm>
            <a:off x="778213" y="1484733"/>
            <a:ext cx="11042311" cy="4565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 Shiny application has two parts: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CE541A2-233F-AABB-B696-0452EECE54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331" y="2055813"/>
            <a:ext cx="4774094" cy="234141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5F45043-DBAB-1C21-2271-64D289C9C4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703317"/>
            <a:ext cx="2435178" cy="165073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8A9B1B3-B4BA-BD58-33C7-C4C039420D66}"/>
              </a:ext>
            </a:extLst>
          </p:cNvPr>
          <p:cNvSpPr txBox="1"/>
          <p:nvPr/>
        </p:nvSpPr>
        <p:spPr>
          <a:xfrm>
            <a:off x="3762352" y="5193673"/>
            <a:ext cx="18980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Esteban" panose="02000000000000000000" pitchFamily="2" charset="0"/>
              </a:rPr>
              <a:t>Front end</a:t>
            </a:r>
          </a:p>
          <a:p>
            <a:r>
              <a:rPr lang="fr-FR" dirty="0">
                <a:latin typeface="Esteban" panose="02000000000000000000" pitchFamily="2" charset="0"/>
              </a:rPr>
              <a:t>(User interface)</a:t>
            </a:r>
            <a:endParaRPr lang="en-GB" dirty="0">
              <a:latin typeface="Esteban" panose="02000000000000000000" pitchFamily="2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28F7A49-9E6C-72D2-3A41-7843603BC6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31577" y="2334623"/>
            <a:ext cx="5114925" cy="200025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87F279E-0E2E-CC6E-A7BF-EE3FD706FC66}"/>
              </a:ext>
            </a:extLst>
          </p:cNvPr>
          <p:cNvSpPr txBox="1"/>
          <p:nvPr/>
        </p:nvSpPr>
        <p:spPr>
          <a:xfrm>
            <a:off x="8337574" y="5205519"/>
            <a:ext cx="18980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Esteban" panose="02000000000000000000" pitchFamily="2" charset="0"/>
              </a:rPr>
              <a:t>Back end</a:t>
            </a:r>
          </a:p>
          <a:p>
            <a:r>
              <a:rPr lang="fr-FR" dirty="0">
                <a:latin typeface="Esteban" panose="02000000000000000000" pitchFamily="2" charset="0"/>
              </a:rPr>
              <a:t>(server)</a:t>
            </a:r>
            <a:endParaRPr lang="en-GB" dirty="0">
              <a:latin typeface="Esteba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468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0D9227-4D79-7FC7-595F-0E525EAA6B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79B7C0D0-07DC-17F9-77BD-C3AEA91464A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BE5D5D7-22E6-9FAC-61B4-CF8C853B4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Front-end -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hlinkClick r:id="rId4"/>
              </a:rPr>
              <a:t>Layout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58CADAA-C7C3-1F90-EE2D-159D77725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11</a:t>
            </a:fld>
            <a:endParaRPr lang="fr-FR" dirty="0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D06346AA-4D49-9B22-5806-95A7541B6D87}"/>
              </a:ext>
            </a:extLst>
          </p:cNvPr>
          <p:cNvSpPr txBox="1">
            <a:spLocks/>
          </p:cNvSpPr>
          <p:nvPr/>
        </p:nvSpPr>
        <p:spPr>
          <a:xfrm>
            <a:off x="778213" y="1484733"/>
            <a:ext cx="11042311" cy="4565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DEA0342-8BAD-0404-DAB1-756C2D79B770}"/>
              </a:ext>
            </a:extLst>
          </p:cNvPr>
          <p:cNvGrpSpPr/>
          <p:nvPr/>
        </p:nvGrpSpPr>
        <p:grpSpPr>
          <a:xfrm>
            <a:off x="293451" y="1484734"/>
            <a:ext cx="9330447" cy="4839780"/>
            <a:chOff x="838200" y="1484734"/>
            <a:chExt cx="9330447" cy="483978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C3B12A6-CDE4-11F1-7B10-E69C5B3745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03793" y="1565941"/>
              <a:ext cx="9203098" cy="4664451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C85551A-9BAF-AE54-3FDD-1B3F4C8DAEE1}"/>
                </a:ext>
              </a:extLst>
            </p:cNvPr>
            <p:cNvSpPr/>
            <p:nvPr/>
          </p:nvSpPr>
          <p:spPr>
            <a:xfrm>
              <a:off x="838200" y="1484734"/>
              <a:ext cx="9330447" cy="564560"/>
            </a:xfrm>
            <a:prstGeom prst="rect">
              <a:avLst/>
            </a:prstGeom>
            <a:solidFill>
              <a:srgbClr val="0E93C8">
                <a:alpha val="1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2878067-F2F6-797E-659C-326DF761C761}"/>
                </a:ext>
              </a:extLst>
            </p:cNvPr>
            <p:cNvSpPr/>
            <p:nvPr/>
          </p:nvSpPr>
          <p:spPr>
            <a:xfrm>
              <a:off x="868057" y="1964987"/>
              <a:ext cx="2338760" cy="4346612"/>
            </a:xfrm>
            <a:prstGeom prst="rect">
              <a:avLst/>
            </a:prstGeom>
            <a:solidFill>
              <a:srgbClr val="F56F4F">
                <a:alpha val="1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9515FE9-0B01-9CE4-07A7-42C2E7041B00}"/>
                </a:ext>
              </a:extLst>
            </p:cNvPr>
            <p:cNvSpPr/>
            <p:nvPr/>
          </p:nvSpPr>
          <p:spPr>
            <a:xfrm>
              <a:off x="3206817" y="2049294"/>
              <a:ext cx="6961830" cy="4275220"/>
            </a:xfrm>
            <a:prstGeom prst="rect">
              <a:avLst/>
            </a:prstGeom>
            <a:solidFill>
              <a:srgbClr val="C2F1C8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EE7B2662-3DFA-919D-63AD-139CF156E931}"/>
              </a:ext>
            </a:extLst>
          </p:cNvPr>
          <p:cNvSpPr txBox="1"/>
          <p:nvPr/>
        </p:nvSpPr>
        <p:spPr>
          <a:xfrm>
            <a:off x="2820143" y="1543815"/>
            <a:ext cx="5246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latin typeface="Source Sans Pro" panose="020B0503030403020204" pitchFamily="34" charset="0"/>
              </a:rPr>
              <a:t>Navbar</a:t>
            </a:r>
            <a:r>
              <a:rPr lang="fr-FR" dirty="0">
                <a:latin typeface="Source Sans Pro" panose="020B0503030403020204" pitchFamily="34" charset="0"/>
              </a:rPr>
              <a:t> (top or </a:t>
            </a:r>
            <a:r>
              <a:rPr lang="fr-FR" dirty="0" err="1">
                <a:latin typeface="Source Sans Pro" panose="020B0503030403020204" pitchFamily="34" charset="0"/>
              </a:rPr>
              <a:t>bottom</a:t>
            </a:r>
            <a:r>
              <a:rPr lang="fr-FR" dirty="0">
                <a:latin typeface="Source Sans Pro" panose="020B0503030403020204" pitchFamily="34" charset="0"/>
              </a:rPr>
              <a:t>) </a:t>
            </a:r>
            <a:r>
              <a:rPr lang="fr-FR" dirty="0">
                <a:latin typeface="Source Sans Pro" panose="020B0503030403020204" pitchFamily="34" charset="0"/>
                <a:sym typeface="Wingdings" panose="05000000000000000000" pitchFamily="2" charset="2"/>
              </a:rPr>
              <a:t>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Title</a:t>
            </a:r>
            <a:r>
              <a:rPr lang="fr-FR" dirty="0">
                <a:latin typeface="Source Sans Pro" panose="020B0503030403020204" pitchFamily="34" charset="0"/>
              </a:rPr>
              <a:t>/logo + pages</a:t>
            </a:r>
            <a:endParaRPr lang="en-GB" dirty="0">
              <a:latin typeface="Source Sans Pro" panose="020B0503030403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F89A49-171E-48FF-18C0-4EDA3F102C0B}"/>
              </a:ext>
            </a:extLst>
          </p:cNvPr>
          <p:cNvSpPr txBox="1"/>
          <p:nvPr/>
        </p:nvSpPr>
        <p:spPr>
          <a:xfrm>
            <a:off x="5525310" y="2198415"/>
            <a:ext cx="5246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Source Sans Pro" panose="020B0503030403020204" pitchFamily="34" charset="0"/>
              </a:rPr>
              <a:t>Body </a:t>
            </a:r>
            <a:r>
              <a:rPr lang="fr-FR" dirty="0">
                <a:latin typeface="Source Sans Pro" panose="020B0503030403020204" pitchFamily="34" charset="0"/>
                <a:sym typeface="Wingdings" panose="05000000000000000000" pitchFamily="2" charset="2"/>
              </a:rPr>
              <a:t> You put </a:t>
            </a:r>
            <a:r>
              <a:rPr lang="fr-FR" dirty="0" err="1">
                <a:latin typeface="Source Sans Pro" panose="020B0503030403020204" pitchFamily="34" charset="0"/>
                <a:sym typeface="Wingdings" panose="05000000000000000000" pitchFamily="2" charset="2"/>
              </a:rPr>
              <a:t>your</a:t>
            </a:r>
            <a:r>
              <a:rPr lang="fr-FR" dirty="0">
                <a:latin typeface="Source Sans Pro" panose="020B0503030403020204" pitchFamily="34" charset="0"/>
                <a:sym typeface="Wingdings" panose="05000000000000000000" pitchFamily="2" charset="2"/>
              </a:rPr>
              <a:t> content </a:t>
            </a:r>
            <a:r>
              <a:rPr lang="fr-FR" dirty="0" err="1">
                <a:latin typeface="Source Sans Pro" panose="020B0503030403020204" pitchFamily="34" charset="0"/>
                <a:sym typeface="Wingdings" panose="05000000000000000000" pitchFamily="2" charset="2"/>
              </a:rPr>
              <a:t>there</a:t>
            </a:r>
            <a:endParaRPr lang="en-GB" dirty="0">
              <a:latin typeface="Source Sans Pro" panose="020B0503030403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AA09928-DDE8-60F2-F3BE-E065F523E47E}"/>
              </a:ext>
            </a:extLst>
          </p:cNvPr>
          <p:cNvSpPr txBox="1"/>
          <p:nvPr/>
        </p:nvSpPr>
        <p:spPr>
          <a:xfrm>
            <a:off x="196916" y="6364170"/>
            <a:ext cx="6476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Source Sans Pro" panose="020B0503030403020204" pitchFamily="34" charset="0"/>
              </a:rPr>
              <a:t>Sidebar (</a:t>
            </a:r>
            <a:r>
              <a:rPr lang="fr-FR" dirty="0" err="1">
                <a:latin typeface="Source Sans Pro" panose="020B0503030403020204" pitchFamily="34" charset="0"/>
              </a:rPr>
              <a:t>left</a:t>
            </a:r>
            <a:r>
              <a:rPr lang="fr-FR" dirty="0">
                <a:latin typeface="Source Sans Pro" panose="020B0503030403020204" pitchFamily="34" charset="0"/>
              </a:rPr>
              <a:t> or right, or </a:t>
            </a:r>
            <a:r>
              <a:rPr lang="fr-FR" dirty="0" err="1">
                <a:latin typeface="Source Sans Pro" panose="020B0503030403020204" pitchFamily="34" charset="0"/>
              </a:rPr>
              <a:t>both</a:t>
            </a:r>
            <a:r>
              <a:rPr lang="fr-FR" dirty="0">
                <a:latin typeface="Source Sans Pro" panose="020B0503030403020204" pitchFamily="34" charset="0"/>
              </a:rPr>
              <a:t>) </a:t>
            </a:r>
            <a:r>
              <a:rPr lang="fr-FR" dirty="0">
                <a:latin typeface="Source Sans Pro" panose="020B0503030403020204" pitchFamily="34" charset="0"/>
                <a:sym typeface="Wingdings" panose="05000000000000000000" pitchFamily="2" charset="2"/>
              </a:rPr>
              <a:t> </a:t>
            </a:r>
            <a:r>
              <a:rPr lang="fr-FR" dirty="0" err="1">
                <a:latin typeface="Source Sans Pro" panose="020B0503030403020204" pitchFamily="34" charset="0"/>
                <a:sym typeface="Wingdings" panose="05000000000000000000" pitchFamily="2" charset="2"/>
              </a:rPr>
              <a:t>Usually</a:t>
            </a:r>
            <a:r>
              <a:rPr lang="fr-FR" dirty="0">
                <a:latin typeface="Source Sans Pro" panose="020B0503030403020204" pitchFamily="34" charset="0"/>
                <a:sym typeface="Wingdings" panose="05000000000000000000" pitchFamily="2" charset="2"/>
              </a:rPr>
              <a:t> settings, </a:t>
            </a:r>
            <a:r>
              <a:rPr lang="fr-FR" dirty="0" err="1">
                <a:latin typeface="Source Sans Pro" panose="020B0503030403020204" pitchFamily="34" charset="0"/>
                <a:sym typeface="Wingdings" panose="05000000000000000000" pitchFamily="2" charset="2"/>
              </a:rPr>
              <a:t>parameters</a:t>
            </a:r>
            <a:endParaRPr lang="en-GB" dirty="0">
              <a:latin typeface="Source Sans Pro" panose="020B0503030403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1A3E43-C53A-69B1-B360-1CA80EEF2D61}"/>
              </a:ext>
            </a:extLst>
          </p:cNvPr>
          <p:cNvSpPr txBox="1"/>
          <p:nvPr/>
        </p:nvSpPr>
        <p:spPr>
          <a:xfrm>
            <a:off x="9672468" y="1666910"/>
            <a:ext cx="23566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Source Sans Pro" panose="020B0503030403020204" pitchFamily="34" charset="0"/>
              </a:rPr>
              <a:t>The </a:t>
            </a:r>
            <a:r>
              <a:rPr lang="fr-FR" dirty="0" err="1">
                <a:latin typeface="Source Sans Pro" panose="020B0503030403020204" pitchFamily="34" charset="0"/>
              </a:rPr>
              <a:t>navbar</a:t>
            </a:r>
            <a:r>
              <a:rPr lang="fr-FR" dirty="0">
                <a:latin typeface="Source Sans Pro" panose="020B0503030403020204" pitchFamily="34" charset="0"/>
              </a:rPr>
              <a:t> and sidebar are facultative</a:t>
            </a:r>
          </a:p>
          <a:p>
            <a:endParaRPr lang="fr-FR" dirty="0">
              <a:latin typeface="Source Sans Pro" panose="020B0503030403020204" pitchFamily="34" charset="0"/>
            </a:endParaRPr>
          </a:p>
          <a:p>
            <a:r>
              <a:rPr lang="fr-FR" dirty="0">
                <a:latin typeface="Source Sans Pro" panose="020B0503030403020204" pitchFamily="34" charset="0"/>
              </a:rPr>
              <a:t>If </a:t>
            </a:r>
            <a:r>
              <a:rPr lang="fr-FR" dirty="0" err="1">
                <a:latin typeface="Source Sans Pro" panose="020B0503030403020204" pitchFamily="34" charset="0"/>
              </a:rPr>
              <a:t>you</a:t>
            </a:r>
            <a:r>
              <a:rPr lang="fr-FR" dirty="0">
                <a:latin typeface="Source Sans Pro" panose="020B0503030403020204" pitchFamily="34" charset="0"/>
              </a:rPr>
              <a:t> change </a:t>
            </a:r>
            <a:r>
              <a:rPr lang="fr-FR" dirty="0" err="1">
                <a:latin typeface="Source Sans Pro" panose="020B0503030403020204" pitchFamily="34" charset="0"/>
              </a:rPr>
              <a:t>want</a:t>
            </a:r>
            <a:r>
              <a:rPr lang="fr-FR" dirty="0">
                <a:latin typeface="Source Sans Pro" panose="020B0503030403020204" pitchFamily="34" charset="0"/>
              </a:rPr>
              <a:t> a single page, </a:t>
            </a:r>
            <a:r>
              <a:rPr lang="fr-FR" dirty="0" err="1">
                <a:latin typeface="Source Sans Pro" panose="020B0503030403020204" pitchFamily="34" charset="0"/>
              </a:rPr>
              <a:t>this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is</a:t>
            </a:r>
            <a:r>
              <a:rPr lang="fr-FR" dirty="0">
                <a:latin typeface="Source Sans Pro" panose="020B0503030403020204" pitchFamily="34" charset="0"/>
              </a:rPr>
              <a:t> possible</a:t>
            </a:r>
            <a:endParaRPr lang="en-GB" dirty="0"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602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181CA6-BEC1-5168-14AB-84F26404AC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6702EDFF-4344-EBE8-89CC-EFEABF1D31E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CA4D30A-7596-E5DA-FA74-7486200C9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Front-end –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hlinkClick r:id="rId4"/>
              </a:rPr>
              <a:t>Components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042E653-435C-F98D-AB97-6709422CE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12</a:t>
            </a:fld>
            <a:endParaRPr lang="fr-FR" dirty="0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367EB290-D579-C3C3-88EA-E62D855988EC}"/>
              </a:ext>
            </a:extLst>
          </p:cNvPr>
          <p:cNvSpPr txBox="1">
            <a:spLocks/>
          </p:cNvSpPr>
          <p:nvPr/>
        </p:nvSpPr>
        <p:spPr>
          <a:xfrm>
            <a:off x="778213" y="1484733"/>
            <a:ext cx="11042311" cy="4565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5221C7-1DAD-3A16-3651-A9C290E76D3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34" t="7611" r="975" b="999"/>
          <a:stretch/>
        </p:blipFill>
        <p:spPr>
          <a:xfrm>
            <a:off x="1620982" y="1484733"/>
            <a:ext cx="6553200" cy="462049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61BF68D-40E0-B585-4FF0-FEBADDFDAECF}"/>
              </a:ext>
            </a:extLst>
          </p:cNvPr>
          <p:cNvSpPr/>
          <p:nvPr/>
        </p:nvSpPr>
        <p:spPr>
          <a:xfrm>
            <a:off x="1809345" y="2003898"/>
            <a:ext cx="1874195" cy="1738008"/>
          </a:xfrm>
          <a:prstGeom prst="rect">
            <a:avLst/>
          </a:prstGeom>
          <a:solidFill>
            <a:srgbClr val="0E93C8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03CF56-0470-6646-61BD-A4724C7FD1FA}"/>
              </a:ext>
            </a:extLst>
          </p:cNvPr>
          <p:cNvSpPr txBox="1"/>
          <p:nvPr/>
        </p:nvSpPr>
        <p:spPr>
          <a:xfrm>
            <a:off x="21268" y="2055813"/>
            <a:ext cx="17102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latin typeface="Source Sans Pro" panose="020B0503030403020204" pitchFamily="34" charset="0"/>
              </a:rPr>
              <a:t>These</a:t>
            </a:r>
            <a:r>
              <a:rPr lang="fr-FR" dirty="0">
                <a:latin typeface="Source Sans Pro" panose="020B0503030403020204" pitchFamily="34" charset="0"/>
              </a:rPr>
              <a:t> are </a:t>
            </a:r>
            <a:r>
              <a:rPr lang="fr-FR" dirty="0">
                <a:solidFill>
                  <a:srgbClr val="0E93C8"/>
                </a:solidFill>
                <a:latin typeface="Source Sans Pro" panose="020B0503030403020204" pitchFamily="34" charset="0"/>
              </a:rPr>
              <a:t>inputs</a:t>
            </a:r>
          </a:p>
          <a:p>
            <a:endParaRPr lang="fr-FR" dirty="0">
              <a:solidFill>
                <a:srgbClr val="0E93C8"/>
              </a:solidFill>
              <a:latin typeface="Source Sans Pro" panose="020B0503030403020204" pitchFamily="34" charset="0"/>
            </a:endParaRPr>
          </a:p>
          <a:p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They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take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the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form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of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sliders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, buttons, drop down menus…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Source Sans Pro" panose="020B0503030403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FA5AE0B-67B9-F094-DC61-08C152135D21}"/>
              </a:ext>
            </a:extLst>
          </p:cNvPr>
          <p:cNvSpPr/>
          <p:nvPr/>
        </p:nvSpPr>
        <p:spPr>
          <a:xfrm>
            <a:off x="3891064" y="2490281"/>
            <a:ext cx="888459" cy="992221"/>
          </a:xfrm>
          <a:prstGeom prst="rect">
            <a:avLst/>
          </a:prstGeom>
          <a:solidFill>
            <a:srgbClr val="F56F4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E91D278-C7D9-16D2-ECE9-7F026F2774EE}"/>
              </a:ext>
            </a:extLst>
          </p:cNvPr>
          <p:cNvSpPr/>
          <p:nvPr/>
        </p:nvSpPr>
        <p:spPr>
          <a:xfrm>
            <a:off x="3962400" y="3815844"/>
            <a:ext cx="239858" cy="185467"/>
          </a:xfrm>
          <a:prstGeom prst="rect">
            <a:avLst/>
          </a:prstGeom>
          <a:solidFill>
            <a:srgbClr val="F56F4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0DF193D-4BEA-ED0F-8F4D-B6A7E37F3A0A}"/>
              </a:ext>
            </a:extLst>
          </p:cNvPr>
          <p:cNvSpPr txBox="1"/>
          <p:nvPr/>
        </p:nvSpPr>
        <p:spPr>
          <a:xfrm>
            <a:off x="5135731" y="2688235"/>
            <a:ext cx="3474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latin typeface="Source Sans Pro" panose="020B0503030403020204" pitchFamily="34" charset="0"/>
              </a:rPr>
              <a:t>These</a:t>
            </a:r>
            <a:r>
              <a:rPr lang="fr-FR" dirty="0">
                <a:latin typeface="Source Sans Pro" panose="020B0503030403020204" pitchFamily="34" charset="0"/>
              </a:rPr>
              <a:t> are </a:t>
            </a:r>
            <a:r>
              <a:rPr lang="fr-FR" dirty="0">
                <a:solidFill>
                  <a:srgbClr val="F56F4F"/>
                </a:solidFill>
                <a:latin typeface="Source Sans Pro" panose="020B0503030403020204" pitchFamily="34" charset="0"/>
              </a:rPr>
              <a:t>outputs</a:t>
            </a:r>
          </a:p>
          <a:p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Usually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tables and graphs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Source Sans Pro" panose="020B0503030403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38DCD44-6631-13F6-3C69-0FCBF6BBF018}"/>
              </a:ext>
            </a:extLst>
          </p:cNvPr>
          <p:cNvSpPr txBox="1"/>
          <p:nvPr/>
        </p:nvSpPr>
        <p:spPr>
          <a:xfrm>
            <a:off x="8343763" y="1866296"/>
            <a:ext cx="34748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Source Sans Pro" panose="020B0503030403020204" pitchFamily="34" charset="0"/>
              </a:rPr>
              <a:t>You can </a:t>
            </a:r>
            <a:r>
              <a:rPr lang="fr-FR" dirty="0" err="1">
                <a:latin typeface="Source Sans Pro" panose="020B0503030403020204" pitchFamily="34" charset="0"/>
              </a:rPr>
              <a:t>fill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your</a:t>
            </a:r>
            <a:r>
              <a:rPr lang="fr-FR" dirty="0">
                <a:latin typeface="Source Sans Pro" panose="020B0503030403020204" pitchFamily="34" charset="0"/>
              </a:rPr>
              <a:t> pages </a:t>
            </a:r>
            <a:r>
              <a:rPr lang="fr-FR" dirty="0" err="1">
                <a:latin typeface="Source Sans Pro" panose="020B0503030403020204" pitchFamily="34" charset="0"/>
              </a:rPr>
              <a:t>with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texts</a:t>
            </a:r>
            <a:r>
              <a:rPr lang="fr-FR" dirty="0">
                <a:latin typeface="Source Sans Pro" panose="020B0503030403020204" pitchFamily="34" charset="0"/>
              </a:rPr>
              <a:t>, headers, images, graphs, tables…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  <a:latin typeface="Source Sans Pro" panose="020B0503030403020204" pitchFamily="34" charset="0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You also have the possibility of defining parameters (see sidebar), they will allow for </a:t>
            </a:r>
            <a:r>
              <a:rPr lang="en-GB" dirty="0">
                <a:solidFill>
                  <a:srgbClr val="0E93C8"/>
                </a:solidFill>
                <a:latin typeface="Source Sans Pro" panose="020B0503030403020204" pitchFamily="34" charset="0"/>
              </a:rPr>
              <a:t>reactivity</a:t>
            </a:r>
          </a:p>
        </p:txBody>
      </p:sp>
    </p:spTree>
    <p:extLst>
      <p:ext uri="{BB962C8B-B14F-4D97-AF65-F5344CB8AC3E}">
        <p14:creationId xmlns:p14="http://schemas.microsoft.com/office/powerpoint/2010/main" val="1640676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24A223-D908-E6EF-FA7C-0AD8FB68C3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76499AE6-008F-5E21-5D8D-0FDEBED3823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ED70A30-1C60-7153-534B-46B867EEA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026923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Front-end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9CAC7BC-4B80-2FD8-40B5-60B1773D4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13</a:t>
            </a:fld>
            <a:endParaRPr lang="fr-FR" dirty="0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3FB78CE0-0BAD-D4CB-84F5-F115C3C3D887}"/>
              </a:ext>
            </a:extLst>
          </p:cNvPr>
          <p:cNvSpPr txBox="1">
            <a:spLocks/>
          </p:cNvSpPr>
          <p:nvPr/>
        </p:nvSpPr>
        <p:spPr>
          <a:xfrm>
            <a:off x="778213" y="1484733"/>
            <a:ext cx="11042311" cy="4565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420F58-08F5-CE2B-5DBA-5C3F43F30E1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4" t="14849" r="43788" b="51710"/>
          <a:stretch/>
        </p:blipFill>
        <p:spPr>
          <a:xfrm>
            <a:off x="838200" y="1807436"/>
            <a:ext cx="3701669" cy="169068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6ABB05C-3C13-3017-576E-17305DFB7943}"/>
              </a:ext>
            </a:extLst>
          </p:cNvPr>
          <p:cNvSpPr/>
          <p:nvPr/>
        </p:nvSpPr>
        <p:spPr>
          <a:xfrm>
            <a:off x="3108283" y="2354347"/>
            <a:ext cx="953310" cy="1072271"/>
          </a:xfrm>
          <a:prstGeom prst="rect">
            <a:avLst/>
          </a:prstGeom>
          <a:solidFill>
            <a:srgbClr val="F56F4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14A725-0416-77CC-D24F-214BDFD42D5E}"/>
              </a:ext>
            </a:extLst>
          </p:cNvPr>
          <p:cNvSpPr txBox="1"/>
          <p:nvPr/>
        </p:nvSpPr>
        <p:spPr>
          <a:xfrm>
            <a:off x="688864" y="3863249"/>
            <a:ext cx="3474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Source Sans Pro" panose="020B0503030403020204" pitchFamily="34" charset="0"/>
              </a:rPr>
              <a:t>This table </a:t>
            </a:r>
            <a:r>
              <a:rPr lang="fr-FR" dirty="0" err="1">
                <a:latin typeface="Source Sans Pro" panose="020B0503030403020204" pitchFamily="34" charset="0"/>
              </a:rPr>
              <a:t>here</a:t>
            </a:r>
            <a:r>
              <a:rPr lang="fr-FR" dirty="0">
                <a:latin typeface="Source Sans Pro" panose="020B0503030403020204" pitchFamily="34" charset="0"/>
              </a:rPr>
              <a:t> has an </a:t>
            </a:r>
            <a:r>
              <a:rPr lang="fr-FR" dirty="0">
                <a:solidFill>
                  <a:srgbClr val="F56F4F"/>
                </a:solidFill>
                <a:latin typeface="Source Sans Pro" panose="020B0503030403020204" pitchFamily="34" charset="0"/>
              </a:rPr>
              <a:t>output id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: </a:t>
            </a:r>
            <a:r>
              <a:rPr lang="fr-FR" dirty="0">
                <a:solidFill>
                  <a:srgbClr val="F56F4F"/>
                </a:solidFill>
                <a:latin typeface="Source Sans Pro" panose="020B0503030403020204" pitchFamily="34" charset="0"/>
              </a:rPr>
              <a:t>table_1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(for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example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).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Source Sans Pro" panose="020B0503030403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0646873-EBCB-11C2-FE22-B8045CB3E3BE}"/>
              </a:ext>
            </a:extLst>
          </p:cNvPr>
          <p:cNvSpPr txBox="1"/>
          <p:nvPr/>
        </p:nvSpPr>
        <p:spPr>
          <a:xfrm>
            <a:off x="603114" y="4610252"/>
            <a:ext cx="54928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dataTableOutput</a:t>
            </a:r>
            <a:r>
              <a:rPr lang="en-GB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(</a:t>
            </a:r>
            <a:r>
              <a:rPr lang="en-GB" dirty="0" err="1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outputId</a:t>
            </a:r>
            <a:r>
              <a:rPr lang="en-GB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= "</a:t>
            </a:r>
            <a:r>
              <a:rPr lang="en-GB" dirty="0">
                <a:solidFill>
                  <a:srgbClr val="F56F4F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table_1</a:t>
            </a:r>
            <a:r>
              <a:rPr lang="en-GB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")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1EAA9DC-1B11-81C1-B216-78684B4EF088}"/>
              </a:ext>
            </a:extLst>
          </p:cNvPr>
          <p:cNvCxnSpPr>
            <a:cxnSpLocks/>
          </p:cNvCxnSpPr>
          <p:nvPr/>
        </p:nvCxnSpPr>
        <p:spPr>
          <a:xfrm>
            <a:off x="6575898" y="1627762"/>
            <a:ext cx="0" cy="5025957"/>
          </a:xfrm>
          <a:prstGeom prst="line">
            <a:avLst/>
          </a:prstGeom>
          <a:ln>
            <a:solidFill>
              <a:srgbClr val="F56F4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id="{90CEFD79-2418-E283-CF58-12A2D1900C41}"/>
              </a:ext>
            </a:extLst>
          </p:cNvPr>
          <p:cNvSpPr txBox="1">
            <a:spLocks/>
          </p:cNvSpPr>
          <p:nvPr/>
        </p:nvSpPr>
        <p:spPr>
          <a:xfrm>
            <a:off x="7718898" y="361595"/>
            <a:ext cx="302692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Back-end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58354CB-CCE1-6A52-7532-03EFC6A0BEE4}"/>
              </a:ext>
            </a:extLst>
          </p:cNvPr>
          <p:cNvSpPr txBox="1"/>
          <p:nvPr/>
        </p:nvSpPr>
        <p:spPr>
          <a:xfrm>
            <a:off x="7055797" y="285396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56F4F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output$table_1 </a:t>
            </a:r>
            <a:r>
              <a:rPr lang="en-GB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&lt;- </a:t>
            </a:r>
            <a:r>
              <a:rPr lang="en-GB" dirty="0" err="1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renderDT</a:t>
            </a:r>
            <a:r>
              <a:rPr lang="en-GB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({</a:t>
            </a:r>
            <a:r>
              <a:rPr lang="en-GB" dirty="0" err="1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df</a:t>
            </a:r>
            <a:r>
              <a:rPr lang="en-GB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})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06C94D6-F6C7-C683-7DFC-E057F7344B5A}"/>
              </a:ext>
            </a:extLst>
          </p:cNvPr>
          <p:cNvSpPr txBox="1"/>
          <p:nvPr/>
        </p:nvSpPr>
        <p:spPr>
          <a:xfrm>
            <a:off x="6888803" y="1651727"/>
            <a:ext cx="4991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Source Sans Pro" panose="020B0503030403020204" pitchFamily="34" charset="0"/>
              </a:rPr>
              <a:t>In the server </a:t>
            </a:r>
            <a:r>
              <a:rPr lang="fr-FR" dirty="0" err="1">
                <a:latin typeface="Source Sans Pro" panose="020B0503030403020204" pitchFamily="34" charset="0"/>
              </a:rPr>
              <a:t>side</a:t>
            </a:r>
            <a:r>
              <a:rPr lang="fr-FR" dirty="0">
                <a:latin typeface="Source Sans Pro" panose="020B0503030403020204" pitchFamily="34" charset="0"/>
              </a:rPr>
              <a:t>, </a:t>
            </a:r>
            <a:r>
              <a:rPr lang="fr-FR" dirty="0" err="1">
                <a:latin typeface="Source Sans Pro" panose="020B0503030403020204" pitchFamily="34" charset="0"/>
              </a:rPr>
              <a:t>we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say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what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goes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into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each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element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defined</a:t>
            </a:r>
            <a:r>
              <a:rPr lang="fr-FR" dirty="0">
                <a:latin typeface="Source Sans Pro" panose="020B0503030403020204" pitchFamily="34" charset="0"/>
              </a:rPr>
              <a:t> in </a:t>
            </a:r>
            <a:r>
              <a:rPr lang="fr-FR" dirty="0" err="1">
                <a:latin typeface="Source Sans Pro" panose="020B0503030403020204" pitchFamily="34" charset="0"/>
              </a:rPr>
              <a:t>front-end</a:t>
            </a:r>
            <a:r>
              <a:rPr lang="fr-FR" dirty="0">
                <a:latin typeface="Source Sans Pro" panose="020B0503030403020204" pitchFamily="34" charset="0"/>
              </a:rPr>
              <a:t>. I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n table_1,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we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put a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dataframe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called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df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80B6D93-7E2F-DA29-CD57-521CA4E69F52}"/>
              </a:ext>
            </a:extLst>
          </p:cNvPr>
          <p:cNvCxnSpPr>
            <a:stCxn id="22" idx="1"/>
          </p:cNvCxnSpPr>
          <p:nvPr/>
        </p:nvCxnSpPr>
        <p:spPr>
          <a:xfrm flipH="1" flipV="1">
            <a:off x="4163733" y="2717260"/>
            <a:ext cx="2892064" cy="321373"/>
          </a:xfrm>
          <a:prstGeom prst="straightConnector1">
            <a:avLst/>
          </a:prstGeom>
          <a:ln>
            <a:solidFill>
              <a:srgbClr val="F56F4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15081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914DBB-386B-771F-A688-08444117B9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A724DFEF-42F9-EEA3-6E58-7A01538EFF9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BF5BF17-EF39-1720-A88F-4FFCF275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Reactivity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6FD6A33-5C21-19D9-5A16-2DB9D5B5E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14</a:t>
            </a:fld>
            <a:endParaRPr lang="fr-FR" dirty="0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10600320-227B-34FE-8172-205861305AF5}"/>
              </a:ext>
            </a:extLst>
          </p:cNvPr>
          <p:cNvSpPr txBox="1">
            <a:spLocks/>
          </p:cNvSpPr>
          <p:nvPr/>
        </p:nvSpPr>
        <p:spPr>
          <a:xfrm>
            <a:off x="778213" y="1484733"/>
            <a:ext cx="11042311" cy="4565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42ECDC-51E2-D992-9A31-10698B67737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4" t="7611" r="49022" b="25810"/>
          <a:stretch/>
        </p:blipFill>
        <p:spPr>
          <a:xfrm>
            <a:off x="960311" y="1404917"/>
            <a:ext cx="3353095" cy="336612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B92D84F-093C-8A98-1D8A-69E18E7DA350}"/>
              </a:ext>
            </a:extLst>
          </p:cNvPr>
          <p:cNvSpPr/>
          <p:nvPr/>
        </p:nvSpPr>
        <p:spPr>
          <a:xfrm>
            <a:off x="1180290" y="3080426"/>
            <a:ext cx="1874195" cy="598874"/>
          </a:xfrm>
          <a:prstGeom prst="rect">
            <a:avLst/>
          </a:prstGeom>
          <a:solidFill>
            <a:srgbClr val="0E93C8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D86380-E515-3340-968A-72557FDD2961}"/>
              </a:ext>
            </a:extLst>
          </p:cNvPr>
          <p:cNvSpPr txBox="1"/>
          <p:nvPr/>
        </p:nvSpPr>
        <p:spPr>
          <a:xfrm>
            <a:off x="688864" y="4850860"/>
            <a:ext cx="3474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Source Sans Pro" panose="020B0503030403020204" pitchFamily="34" charset="0"/>
              </a:rPr>
              <a:t>This input </a:t>
            </a:r>
            <a:r>
              <a:rPr lang="fr-FR" dirty="0" err="1">
                <a:latin typeface="Source Sans Pro" panose="020B0503030403020204" pitchFamily="34" charset="0"/>
              </a:rPr>
              <a:t>here</a:t>
            </a:r>
            <a:r>
              <a:rPr lang="fr-FR" dirty="0">
                <a:latin typeface="Source Sans Pro" panose="020B0503030403020204" pitchFamily="34" charset="0"/>
              </a:rPr>
              <a:t> has an </a:t>
            </a:r>
            <a:r>
              <a:rPr lang="fr-FR" dirty="0">
                <a:solidFill>
                  <a:srgbClr val="0E93C8"/>
                </a:solidFill>
                <a:latin typeface="Source Sans Pro" panose="020B0503030403020204" pitchFamily="34" charset="0"/>
              </a:rPr>
              <a:t>input id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: </a:t>
            </a:r>
            <a:r>
              <a:rPr lang="fr-FR" dirty="0">
                <a:solidFill>
                  <a:srgbClr val="0E93C8"/>
                </a:solidFill>
                <a:latin typeface="Source Sans Pro" panose="020B0503030403020204" pitchFamily="34" charset="0"/>
              </a:rPr>
              <a:t>slider_1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(for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example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).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C3BC4E6-CDE0-08DD-0DF9-A689D7FDF656}"/>
              </a:ext>
            </a:extLst>
          </p:cNvPr>
          <p:cNvCxnSpPr>
            <a:cxnSpLocks/>
          </p:cNvCxnSpPr>
          <p:nvPr/>
        </p:nvCxnSpPr>
        <p:spPr>
          <a:xfrm>
            <a:off x="6575898" y="1627762"/>
            <a:ext cx="0" cy="5025957"/>
          </a:xfrm>
          <a:prstGeom prst="line">
            <a:avLst/>
          </a:prstGeom>
          <a:ln>
            <a:solidFill>
              <a:srgbClr val="F56F4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722A04B3-D94E-1A23-0364-E167A78E99B8}"/>
              </a:ext>
            </a:extLst>
          </p:cNvPr>
          <p:cNvSpPr txBox="1">
            <a:spLocks/>
          </p:cNvSpPr>
          <p:nvPr/>
        </p:nvSpPr>
        <p:spPr>
          <a:xfrm>
            <a:off x="7718898" y="361595"/>
            <a:ext cx="302692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Back-end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D52AA0-EA9B-FCD0-F420-CFBC7FA6276E}"/>
              </a:ext>
            </a:extLst>
          </p:cNvPr>
          <p:cNvSpPr txBox="1"/>
          <p:nvPr/>
        </p:nvSpPr>
        <p:spPr>
          <a:xfrm>
            <a:off x="7134224" y="3824486"/>
            <a:ext cx="5257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>
                <a:solidFill>
                  <a:srgbClr val="7F7DB0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df_reactive</a:t>
            </a:r>
            <a:r>
              <a:rPr lang="en-GB" dirty="0">
                <a:solidFill>
                  <a:srgbClr val="7F7DB0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&lt;- reactive({</a:t>
            </a: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df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%&gt;% filter(x &lt;= </a:t>
            </a:r>
            <a:r>
              <a:rPr lang="en-GB" dirty="0">
                <a:solidFill>
                  <a:srgbClr val="0E93C8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input$slider_1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)</a:t>
            </a: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})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A58CCE-B36D-CBC8-E056-EA09F95472BC}"/>
              </a:ext>
            </a:extLst>
          </p:cNvPr>
          <p:cNvSpPr txBox="1"/>
          <p:nvPr/>
        </p:nvSpPr>
        <p:spPr>
          <a:xfrm>
            <a:off x="6888803" y="1651727"/>
            <a:ext cx="49917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Source Sans Pro" panose="020B0503030403020204" pitchFamily="34" charset="0"/>
              </a:rPr>
              <a:t>In the server </a:t>
            </a:r>
            <a:r>
              <a:rPr lang="fr-FR" dirty="0" err="1">
                <a:latin typeface="Source Sans Pro" panose="020B0503030403020204" pitchFamily="34" charset="0"/>
              </a:rPr>
              <a:t>side</a:t>
            </a:r>
            <a:r>
              <a:rPr lang="fr-FR" dirty="0">
                <a:latin typeface="Source Sans Pro" panose="020B0503030403020204" pitchFamily="34" charset="0"/>
              </a:rPr>
              <a:t>, </a:t>
            </a:r>
            <a:r>
              <a:rPr lang="fr-FR" dirty="0" err="1">
                <a:latin typeface="Source Sans Pro" panose="020B0503030403020204" pitchFamily="34" charset="0"/>
              </a:rPr>
              <a:t>we</a:t>
            </a:r>
            <a:r>
              <a:rPr lang="fr-FR" dirty="0">
                <a:latin typeface="Source Sans Pro" panose="020B0503030403020204" pitchFamily="34" charset="0"/>
              </a:rPr>
              <a:t> can use the inputs to impose </a:t>
            </a:r>
            <a:r>
              <a:rPr lang="fr-FR" dirty="0" err="1">
                <a:latin typeface="Source Sans Pro" panose="020B0503030403020204" pitchFamily="34" charset="0"/>
              </a:rPr>
              <a:t>some</a:t>
            </a:r>
            <a:r>
              <a:rPr lang="fr-FR" dirty="0">
                <a:latin typeface="Source Sans Pro" panose="020B0503030403020204" pitchFamily="34" charset="0"/>
              </a:rPr>
              <a:t> conditions. For </a:t>
            </a:r>
            <a:r>
              <a:rPr lang="fr-FR" dirty="0" err="1">
                <a:latin typeface="Source Sans Pro" panose="020B0503030403020204" pitchFamily="34" charset="0"/>
              </a:rPr>
              <a:t>example</a:t>
            </a:r>
            <a:r>
              <a:rPr lang="fr-FR" dirty="0">
                <a:latin typeface="Source Sans Pro" panose="020B0503030403020204" pitchFamily="34" charset="0"/>
              </a:rPr>
              <a:t>, in table_1, if </a:t>
            </a:r>
            <a:r>
              <a:rPr lang="fr-FR" dirty="0" err="1">
                <a:latin typeface="Source Sans Pro" panose="020B0503030403020204" pitchFamily="34" charset="0"/>
              </a:rPr>
              <a:t>we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wanted</a:t>
            </a:r>
            <a:r>
              <a:rPr lang="fr-FR" dirty="0">
                <a:latin typeface="Source Sans Pro" panose="020B0503030403020204" pitchFamily="34" charset="0"/>
              </a:rPr>
              <a:t> to </a:t>
            </a:r>
            <a:r>
              <a:rPr lang="fr-FR" dirty="0" err="1">
                <a:latin typeface="Source Sans Pro" panose="020B0503030403020204" pitchFamily="34" charset="0"/>
              </a:rPr>
              <a:t>only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see</a:t>
            </a:r>
            <a:r>
              <a:rPr lang="fr-FR" dirty="0">
                <a:latin typeface="Source Sans Pro" panose="020B0503030403020204" pitchFamily="34" charset="0"/>
              </a:rPr>
              <a:t> values of speed </a:t>
            </a:r>
            <a:r>
              <a:rPr lang="fr-FR" dirty="0" err="1">
                <a:latin typeface="Source Sans Pro" panose="020B0503030403020204" pitchFamily="34" charset="0"/>
              </a:rPr>
              <a:t>below</a:t>
            </a:r>
            <a:r>
              <a:rPr lang="fr-FR" dirty="0">
                <a:latin typeface="Source Sans Pro" panose="020B0503030403020204" pitchFamily="34" charset="0"/>
              </a:rPr>
              <a:t> the value of </a:t>
            </a:r>
            <a:r>
              <a:rPr lang="fr-FR" dirty="0">
                <a:solidFill>
                  <a:srgbClr val="0E93C8"/>
                </a:solidFill>
                <a:latin typeface="Source Sans Pro" panose="020B0503030403020204" pitchFamily="34" charset="0"/>
              </a:rPr>
              <a:t>slider_1</a:t>
            </a:r>
            <a:r>
              <a:rPr lang="fr-FR" dirty="0">
                <a:latin typeface="Source Sans Pro" panose="020B0503030403020204" pitchFamily="34" charset="0"/>
              </a:rPr>
              <a:t>.</a:t>
            </a:r>
          </a:p>
          <a:p>
            <a:endParaRPr lang="fr-FR" dirty="0">
              <a:latin typeface="Source Sans Pro" panose="020B0503030403020204" pitchFamily="34" charset="0"/>
            </a:endParaRPr>
          </a:p>
          <a:p>
            <a:r>
              <a:rPr lang="fr-FR" dirty="0" err="1">
                <a:latin typeface="Source Sans Pro" panose="020B0503030403020204" pitchFamily="34" charset="0"/>
              </a:rPr>
              <a:t>We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define</a:t>
            </a:r>
            <a:r>
              <a:rPr lang="fr-FR" dirty="0">
                <a:latin typeface="Source Sans Pro" panose="020B0503030403020204" pitchFamily="34" charset="0"/>
              </a:rPr>
              <a:t> a </a:t>
            </a:r>
            <a:r>
              <a:rPr lang="fr-FR" dirty="0" err="1">
                <a:solidFill>
                  <a:srgbClr val="0E93C8"/>
                </a:solidFill>
                <a:latin typeface="Source Sans Pro" panose="020B0503030403020204" pitchFamily="34" charset="0"/>
              </a:rPr>
              <a:t>reactive</a:t>
            </a:r>
            <a:r>
              <a:rPr lang="fr-FR" dirty="0">
                <a:solidFill>
                  <a:srgbClr val="0E93C8"/>
                </a:solidFill>
                <a:latin typeface="Source Sans Pro" panose="020B0503030403020204" pitchFamily="34" charset="0"/>
              </a:rPr>
              <a:t> </a:t>
            </a:r>
            <a:r>
              <a:rPr lang="fr-FR" dirty="0" err="1">
                <a:solidFill>
                  <a:srgbClr val="0E93C8"/>
                </a:solidFill>
                <a:latin typeface="Source Sans Pro" panose="020B0503030403020204" pitchFamily="34" charset="0"/>
              </a:rPr>
              <a:t>object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(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it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gets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automatically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updated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when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</a:rPr>
              <a:t> an input changes)</a:t>
            </a:r>
            <a:endParaRPr lang="fr-FR" dirty="0">
              <a:solidFill>
                <a:srgbClr val="0E93C8"/>
              </a:solidFill>
              <a:latin typeface="Source Sans Pro" panose="020B0503030403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23BE68-3131-B25A-17A1-24EA46433AA5}"/>
              </a:ext>
            </a:extLst>
          </p:cNvPr>
          <p:cNvSpPr/>
          <p:nvPr/>
        </p:nvSpPr>
        <p:spPr>
          <a:xfrm>
            <a:off x="3200401" y="2356729"/>
            <a:ext cx="953310" cy="1072271"/>
          </a:xfrm>
          <a:prstGeom prst="rect">
            <a:avLst/>
          </a:prstGeom>
          <a:solidFill>
            <a:srgbClr val="F56F4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E78B40-CE69-E2E2-C300-F3555D5955C2}"/>
              </a:ext>
            </a:extLst>
          </p:cNvPr>
          <p:cNvSpPr txBox="1"/>
          <p:nvPr/>
        </p:nvSpPr>
        <p:spPr>
          <a:xfrm>
            <a:off x="7134224" y="569417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F56F4F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output$table_1 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&lt;-</a:t>
            </a: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renderDT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({</a:t>
            </a:r>
            <a:r>
              <a:rPr lang="en-GB" dirty="0" err="1">
                <a:solidFill>
                  <a:srgbClr val="7F7DB0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df_reactive</a:t>
            </a:r>
            <a:r>
              <a:rPr lang="en-GB" dirty="0">
                <a:solidFill>
                  <a:srgbClr val="7F7DB0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()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})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D60C60-8B1F-752D-CF6C-292CB90D0A30}"/>
              </a:ext>
            </a:extLst>
          </p:cNvPr>
          <p:cNvSpPr txBox="1"/>
          <p:nvPr/>
        </p:nvSpPr>
        <p:spPr>
          <a:xfrm>
            <a:off x="6888803" y="4914876"/>
            <a:ext cx="4991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latin typeface="Source Sans Pro" panose="020B0503030403020204" pitchFamily="34" charset="0"/>
              </a:rPr>
              <a:t>We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then</a:t>
            </a:r>
            <a:r>
              <a:rPr lang="fr-FR" dirty="0">
                <a:latin typeface="Source Sans Pro" panose="020B0503030403020204" pitchFamily="34" charset="0"/>
              </a:rPr>
              <a:t> use </a:t>
            </a:r>
            <a:r>
              <a:rPr lang="fr-FR" dirty="0" err="1">
                <a:latin typeface="Source Sans Pro" panose="020B0503030403020204" pitchFamily="34" charset="0"/>
              </a:rPr>
              <a:t>this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reactive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object</a:t>
            </a:r>
            <a:r>
              <a:rPr lang="fr-FR" dirty="0">
                <a:latin typeface="Source Sans Pro" panose="020B0503030403020204" pitchFamily="34" charset="0"/>
              </a:rPr>
              <a:t> to </a:t>
            </a:r>
            <a:r>
              <a:rPr lang="fr-FR" dirty="0" err="1">
                <a:latin typeface="Source Sans Pro" panose="020B0503030403020204" pitchFamily="34" charset="0"/>
              </a:rPr>
              <a:t>populate</a:t>
            </a:r>
            <a:r>
              <a:rPr lang="fr-FR" dirty="0">
                <a:latin typeface="Source Sans Pro" panose="020B0503030403020204" pitchFamily="34" charset="0"/>
              </a:rPr>
              <a:t> the output </a:t>
            </a:r>
            <a:r>
              <a:rPr lang="fr-FR" dirty="0" err="1">
                <a:latin typeface="Source Sans Pro" panose="020B0503030403020204" pitchFamily="34" charset="0"/>
              </a:rPr>
              <a:t>element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</a:rPr>
              <a:t>called</a:t>
            </a:r>
            <a:r>
              <a:rPr lang="fr-FR" dirty="0">
                <a:latin typeface="Source Sans Pro" panose="020B0503030403020204" pitchFamily="34" charset="0"/>
              </a:rPr>
              <a:t> </a:t>
            </a:r>
            <a:r>
              <a:rPr lang="fr-FR" dirty="0">
                <a:solidFill>
                  <a:srgbClr val="F56F4F"/>
                </a:solidFill>
                <a:latin typeface="Source Sans Pro" panose="020B0503030403020204" pitchFamily="34" charset="0"/>
              </a:rPr>
              <a:t>table_1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9AE080E-FB41-2FD5-73CA-4595CBD219AF}"/>
              </a:ext>
            </a:extLst>
          </p:cNvPr>
          <p:cNvCxnSpPr>
            <a:stCxn id="3" idx="3"/>
            <a:endCxn id="10" idx="1"/>
          </p:cNvCxnSpPr>
          <p:nvPr/>
        </p:nvCxnSpPr>
        <p:spPr>
          <a:xfrm>
            <a:off x="3054485" y="3379863"/>
            <a:ext cx="4079739" cy="906288"/>
          </a:xfrm>
          <a:prstGeom prst="straightConnector1">
            <a:avLst/>
          </a:prstGeom>
          <a:ln>
            <a:solidFill>
              <a:srgbClr val="0E93C8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27DF8021-7095-75A5-90BB-6FA9929B872F}"/>
              </a:ext>
            </a:extLst>
          </p:cNvPr>
          <p:cNvSpPr/>
          <p:nvPr/>
        </p:nvSpPr>
        <p:spPr>
          <a:xfrm>
            <a:off x="10967213" y="4159402"/>
            <a:ext cx="752306" cy="1857938"/>
          </a:xfrm>
          <a:custGeom>
            <a:avLst/>
            <a:gdLst>
              <a:gd name="connsiteX0" fmla="*/ 674451 w 765110"/>
              <a:gd name="connsiteY0" fmla="*/ 0 h 1640732"/>
              <a:gd name="connsiteX1" fmla="*/ 706877 w 765110"/>
              <a:gd name="connsiteY1" fmla="*/ 933855 h 1640732"/>
              <a:gd name="connsiteX2" fmla="*/ 0 w 765110"/>
              <a:gd name="connsiteY2" fmla="*/ 1640732 h 1640732"/>
              <a:gd name="connsiteX0" fmla="*/ 0 w 1185691"/>
              <a:gd name="connsiteY0" fmla="*/ 0 h 1760858"/>
              <a:gd name="connsiteX1" fmla="*/ 1178372 w 1185691"/>
              <a:gd name="connsiteY1" fmla="*/ 1053981 h 1760858"/>
              <a:gd name="connsiteX2" fmla="*/ 471495 w 1185691"/>
              <a:gd name="connsiteY2" fmla="*/ 1760858 h 1760858"/>
              <a:gd name="connsiteX0" fmla="*/ 0 w 1346281"/>
              <a:gd name="connsiteY0" fmla="*/ 0 h 1760858"/>
              <a:gd name="connsiteX1" fmla="*/ 1339772 w 1346281"/>
              <a:gd name="connsiteY1" fmla="*/ 968176 h 1760858"/>
              <a:gd name="connsiteX2" fmla="*/ 471495 w 1346281"/>
              <a:gd name="connsiteY2" fmla="*/ 1760858 h 1760858"/>
              <a:gd name="connsiteX0" fmla="*/ 0 w 1350435"/>
              <a:gd name="connsiteY0" fmla="*/ 0 h 1760858"/>
              <a:gd name="connsiteX1" fmla="*/ 1339772 w 1350435"/>
              <a:gd name="connsiteY1" fmla="*/ 968176 h 1760858"/>
              <a:gd name="connsiteX2" fmla="*/ 471495 w 1350435"/>
              <a:gd name="connsiteY2" fmla="*/ 1760858 h 1760858"/>
              <a:gd name="connsiteX0" fmla="*/ 0 w 1349904"/>
              <a:gd name="connsiteY0" fmla="*/ 0 h 1760858"/>
              <a:gd name="connsiteX1" fmla="*/ 1339772 w 1349904"/>
              <a:gd name="connsiteY1" fmla="*/ 968176 h 1760858"/>
              <a:gd name="connsiteX2" fmla="*/ 471495 w 1349904"/>
              <a:gd name="connsiteY2" fmla="*/ 1760858 h 1760858"/>
              <a:gd name="connsiteX0" fmla="*/ 0 w 1339773"/>
              <a:gd name="connsiteY0" fmla="*/ 0 h 1760858"/>
              <a:gd name="connsiteX1" fmla="*/ 1339772 w 1339773"/>
              <a:gd name="connsiteY1" fmla="*/ 968176 h 1760858"/>
              <a:gd name="connsiteX2" fmla="*/ 471495 w 1339773"/>
              <a:gd name="connsiteY2" fmla="*/ 1760858 h 1760858"/>
              <a:gd name="connsiteX0" fmla="*/ 0 w 1340723"/>
              <a:gd name="connsiteY0" fmla="*/ 0 h 1760858"/>
              <a:gd name="connsiteX1" fmla="*/ 1339772 w 1340723"/>
              <a:gd name="connsiteY1" fmla="*/ 968176 h 1760858"/>
              <a:gd name="connsiteX2" fmla="*/ 471495 w 1340723"/>
              <a:gd name="connsiteY2" fmla="*/ 1760858 h 1760858"/>
              <a:gd name="connsiteX0" fmla="*/ 0 w 1341172"/>
              <a:gd name="connsiteY0" fmla="*/ 0 h 1760858"/>
              <a:gd name="connsiteX1" fmla="*/ 1339772 w 1341172"/>
              <a:gd name="connsiteY1" fmla="*/ 968176 h 1760858"/>
              <a:gd name="connsiteX2" fmla="*/ 471495 w 1341172"/>
              <a:gd name="connsiteY2" fmla="*/ 1760858 h 1760858"/>
              <a:gd name="connsiteX0" fmla="*/ 0 w 1341174"/>
              <a:gd name="connsiteY0" fmla="*/ 0 h 1760858"/>
              <a:gd name="connsiteX1" fmla="*/ 1339772 w 1341174"/>
              <a:gd name="connsiteY1" fmla="*/ 968176 h 1760858"/>
              <a:gd name="connsiteX2" fmla="*/ 471495 w 1341174"/>
              <a:gd name="connsiteY2" fmla="*/ 1760858 h 1760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41174" h="1760858">
                <a:moveTo>
                  <a:pt x="0" y="0"/>
                </a:moveTo>
                <a:cubicBezTo>
                  <a:pt x="863279" y="81369"/>
                  <a:pt x="1371481" y="626077"/>
                  <a:pt x="1339772" y="968176"/>
                </a:cubicBezTo>
                <a:cubicBezTo>
                  <a:pt x="1308063" y="1310275"/>
                  <a:pt x="925153" y="1696623"/>
                  <a:pt x="471495" y="1760858"/>
                </a:cubicBezTo>
              </a:path>
            </a:pathLst>
          </a:custGeom>
          <a:noFill/>
          <a:ln>
            <a:solidFill>
              <a:srgbClr val="7F7DB0"/>
            </a:solidFill>
            <a:prstDash val="sysDot"/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D5BEA79-FEC0-1556-95AE-AF3F575AB86E}"/>
              </a:ext>
            </a:extLst>
          </p:cNvPr>
          <p:cNvCxnSpPr>
            <a:stCxn id="13" idx="1"/>
          </p:cNvCxnSpPr>
          <p:nvPr/>
        </p:nvCxnSpPr>
        <p:spPr>
          <a:xfrm flipH="1" flipV="1">
            <a:off x="4163733" y="2958353"/>
            <a:ext cx="2970491" cy="3058987"/>
          </a:xfrm>
          <a:prstGeom prst="straightConnector1">
            <a:avLst/>
          </a:prstGeom>
          <a:ln>
            <a:solidFill>
              <a:srgbClr val="F56F4F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8655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5F78F5-CEED-D9A2-D8FF-B762F74703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96CB2A20-1B32-5B4E-4A24-22C7282839E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D55D27E-3C2E-FF5F-7F9B-72163228D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Graphs: static vs. interactive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ED091AA-94AE-946C-BA7F-18C01B8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2</a:t>
            </a:fld>
            <a:endParaRPr lang="fr-F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A443DE9-45A7-2D65-B118-C31527C4F1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217953" y="449497"/>
            <a:ext cx="994292" cy="994292"/>
          </a:xfrm>
        </p:spPr>
      </p:pic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498952E2-FFF7-AFDE-F70D-EA4161477DFA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5167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Great in the context of interactive tools (e.g. dashboards)</a:t>
            </a:r>
          </a:p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Useless for written reports, and for most presentations</a:t>
            </a:r>
          </a:p>
          <a:p>
            <a:pPr lvl="1"/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You’re better off using </a:t>
            </a:r>
            <a:r>
              <a:rPr lang="en-GB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ggplot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, you will find more documentation and additional packages for it</a:t>
            </a:r>
          </a:p>
        </p:txBody>
      </p:sp>
    </p:spTree>
    <p:extLst>
      <p:ext uri="{BB962C8B-B14F-4D97-AF65-F5344CB8AC3E}">
        <p14:creationId xmlns:p14="http://schemas.microsoft.com/office/powerpoint/2010/main" val="2528130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D5A2A3-8A08-B368-67C5-A95DA54A35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16BED0EA-A84D-46E3-10E3-A8097B5CE43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92596BF-2473-FFBE-0707-547E7D247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3D plots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42ECBA4-DBCD-F1BA-7E16-FEAFC3CF4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3</a:t>
            </a:fld>
            <a:endParaRPr lang="fr-FR"/>
          </a:p>
        </p:txBody>
      </p:sp>
      <p:pic>
        <p:nvPicPr>
          <p:cNvPr id="3" name="Content Placeholder 8">
            <a:extLst>
              <a:ext uri="{FF2B5EF4-FFF2-40B4-BE49-F238E27FC236}">
                <a16:creationId xmlns:a16="http://schemas.microsoft.com/office/drawing/2014/main" id="{F147B95B-F41F-9157-5C4A-B9A86EE526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46254" y="449497"/>
            <a:ext cx="994292" cy="994292"/>
          </a:xfrm>
          <a:prstGeom prst="rect">
            <a:avLst/>
          </a:prstGeom>
        </p:spPr>
      </p:pic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B5909492-B7E4-C761-A84B-0E0ED7768EA2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5167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Plotly offers the possibility of creating 3D plots</a:t>
            </a:r>
          </a:p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Interactive examples 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  <a:hlinkClick r:id="rId6"/>
              </a:rPr>
              <a:t>here</a:t>
            </a:r>
            <a:endParaRPr lang="en-GB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n-GB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Easy to do: you can specify a </a:t>
            </a:r>
            <a:r>
              <a:rPr lang="en-GB" i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z 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variable in the </a:t>
            </a:r>
            <a:r>
              <a:rPr lang="en-GB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plot_ly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() function</a:t>
            </a:r>
          </a:p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It is </a:t>
            </a:r>
            <a:r>
              <a:rPr lang="en-GB" dirty="0">
                <a:solidFill>
                  <a:srgbClr val="E7632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hard to read 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though (because you must manipulate the cube), and of course because it must be interactive to be understood, this limits its usages</a:t>
            </a:r>
          </a:p>
          <a:p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Maybe only consider a 3D graph when a 2D graph cannot give enough information</a:t>
            </a:r>
          </a:p>
        </p:txBody>
      </p:sp>
    </p:spTree>
    <p:extLst>
      <p:ext uri="{BB962C8B-B14F-4D97-AF65-F5344CB8AC3E}">
        <p14:creationId xmlns:p14="http://schemas.microsoft.com/office/powerpoint/2010/main" val="2339859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1656B0-A341-F55A-6099-F65E3523C6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10400046-CCF3-8B5F-D1B1-A3180858310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4384617-72C7-6BAD-6907-CA3D2B8A2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Dashboards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7C119C7-2DAA-C398-DBA8-8B5F33EDA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4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E09EBC7-7FB7-3EAA-E26F-A33203227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8"/>
            <a:ext cx="11042311" cy="4565482"/>
          </a:xfrm>
        </p:spPr>
        <p:txBody>
          <a:bodyPr>
            <a:normAutofit/>
          </a:bodyPr>
          <a:lstStyle/>
          <a:p>
            <a:r>
              <a:rPr lang="en-US" dirty="0"/>
              <a:t>A dashboard is an </a:t>
            </a:r>
            <a:r>
              <a:rPr lang="en-US" dirty="0">
                <a:solidFill>
                  <a:srgbClr val="E76321"/>
                </a:solidFill>
              </a:rPr>
              <a:t>interactive tool </a:t>
            </a:r>
            <a:r>
              <a:rPr lang="en-US" dirty="0"/>
              <a:t>you use for data visualization. Imagine a webpage on which you have/can do:</a:t>
            </a:r>
          </a:p>
          <a:p>
            <a:pPr lvl="1"/>
            <a:r>
              <a:rPr lang="en-US" dirty="0">
                <a:solidFill>
                  <a:srgbClr val="E76321"/>
                </a:solidFill>
              </a:rPr>
              <a:t>Interactive tables </a:t>
            </a:r>
            <a:r>
              <a:rPr lang="en-US" dirty="0"/>
              <a:t>for which you can </a:t>
            </a:r>
            <a:r>
              <a:rPr lang="en-US" dirty="0">
                <a:solidFill>
                  <a:srgbClr val="E76321"/>
                </a:solidFill>
              </a:rPr>
              <a:t>select variables </a:t>
            </a:r>
            <a:r>
              <a:rPr lang="en-US" dirty="0"/>
              <a:t>you want to show</a:t>
            </a:r>
          </a:p>
          <a:p>
            <a:pPr lvl="1"/>
            <a:r>
              <a:rPr lang="en-US" dirty="0">
                <a:solidFill>
                  <a:srgbClr val="E76321"/>
                </a:solidFill>
              </a:rPr>
              <a:t>Interactive graphs </a:t>
            </a:r>
            <a:r>
              <a:rPr lang="en-US" dirty="0"/>
              <a:t>and </a:t>
            </a:r>
            <a:r>
              <a:rPr lang="en-US" dirty="0">
                <a:solidFill>
                  <a:srgbClr val="E76321"/>
                </a:solidFill>
              </a:rPr>
              <a:t>maps</a:t>
            </a:r>
            <a:r>
              <a:rPr lang="en-US" dirty="0"/>
              <a:t> on which you can </a:t>
            </a:r>
            <a:r>
              <a:rPr lang="en-US" dirty="0">
                <a:solidFill>
                  <a:srgbClr val="E76321"/>
                </a:solidFill>
              </a:rPr>
              <a:t>zoom</a:t>
            </a:r>
            <a:r>
              <a:rPr lang="en-US" dirty="0"/>
              <a:t>, get </a:t>
            </a:r>
            <a:r>
              <a:rPr lang="en-US" dirty="0">
                <a:solidFill>
                  <a:srgbClr val="E76321"/>
                </a:solidFill>
              </a:rPr>
              <a:t>tooltips</a:t>
            </a:r>
            <a:r>
              <a:rPr lang="en-US" dirty="0"/>
              <a:t> when your cursor hovers a data point</a:t>
            </a:r>
          </a:p>
          <a:p>
            <a:pPr lvl="1"/>
            <a:r>
              <a:rPr lang="en-US" dirty="0">
                <a:solidFill>
                  <a:srgbClr val="E76321"/>
                </a:solidFill>
              </a:rPr>
              <a:t>Filter</a:t>
            </a:r>
            <a:r>
              <a:rPr lang="en-US" dirty="0"/>
              <a:t> the dataset on the fly</a:t>
            </a:r>
          </a:p>
          <a:p>
            <a:pPr lvl="1"/>
            <a:r>
              <a:rPr lang="en-US" dirty="0"/>
              <a:t>Even let the user use a regression model for which they can </a:t>
            </a:r>
            <a:r>
              <a:rPr lang="en-US" dirty="0">
                <a:solidFill>
                  <a:srgbClr val="E76321"/>
                </a:solidFill>
              </a:rPr>
              <a:t>choose covariates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6F4213A5-BCC7-B621-11C7-90D2D3A277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"/>
          <a:stretch/>
        </p:blipFill>
        <p:spPr>
          <a:xfrm>
            <a:off x="1219199" y="4542952"/>
            <a:ext cx="4267201" cy="2178523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1DBAA14A-82AF-15EA-98FA-3E09D4E918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950" y="4694519"/>
            <a:ext cx="3174877" cy="192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922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9BA67E-0120-0830-1825-48DB5EF8C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13443B09-C172-E904-0A81-DF9DBDDE4C1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2D1BABD-CDCD-AB4E-4944-D81DDB7FD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Dashboard inspiration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34013759-A383-A299-3EC8-1E2815BDA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5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801ACF89-695E-3BD3-E8F5-56FF012DC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8"/>
            <a:ext cx="11042311" cy="4565482"/>
          </a:xfrm>
        </p:spPr>
        <p:txBody>
          <a:bodyPr>
            <a:normAutofit/>
          </a:bodyPr>
          <a:lstStyle/>
          <a:p>
            <a:r>
              <a:rPr lang="en-US" dirty="0"/>
              <a:t>Again, looking at other dashboard is how will you get inspired to try new things with your </a:t>
            </a:r>
            <a:r>
              <a:rPr lang="en-US" dirty="0" err="1"/>
              <a:t>dataviz</a:t>
            </a:r>
            <a:endParaRPr lang="en-US" dirty="0"/>
          </a:p>
          <a:p>
            <a:pPr lvl="1"/>
            <a:r>
              <a:rPr lang="en-US" dirty="0"/>
              <a:t>Here: </a:t>
            </a:r>
            <a:r>
              <a:rPr lang="en-US" dirty="0">
                <a:hlinkClick r:id="rId4"/>
              </a:rPr>
              <a:t>https://shiny.posit.co/r/gallery/</a:t>
            </a:r>
            <a:r>
              <a:rPr lang="en-US" dirty="0"/>
              <a:t> 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BF953C2B-5B10-6F73-D71A-E2B44A0B3E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"/>
          <a:stretch/>
        </p:blipFill>
        <p:spPr>
          <a:xfrm>
            <a:off x="1219199" y="4542952"/>
            <a:ext cx="4267201" cy="2178523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2F4FAB6B-0405-CE40-673D-5D4FCFE952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950" y="4694519"/>
            <a:ext cx="3174877" cy="192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449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76FD10-252E-AA42-CA2C-6F33EA05E5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0BF8867E-2B4F-08C4-0C94-59A742B0FF7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BCD1EA7-068E-695D-2204-3D00C65D6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Why dashboards? And when?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EEC163F-D477-2794-EF8D-B74F1EB04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6</a:t>
            </a:fld>
            <a:endParaRPr lang="fr-FR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327390E-F1B9-BF7F-976B-D89269244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3" y="1690688"/>
            <a:ext cx="11042311" cy="4565482"/>
          </a:xfrm>
        </p:spPr>
        <p:txBody>
          <a:bodyPr>
            <a:normAutofit/>
          </a:bodyPr>
          <a:lstStyle/>
          <a:p>
            <a:r>
              <a:rPr lang="en-US" dirty="0"/>
              <a:t>Entry cost can be </a:t>
            </a:r>
            <a:r>
              <a:rPr lang="en-US" dirty="0">
                <a:solidFill>
                  <a:srgbClr val="E76321"/>
                </a:solidFill>
              </a:rPr>
              <a:t>high</a:t>
            </a:r>
          </a:p>
          <a:p>
            <a:pPr lvl="1"/>
            <a:r>
              <a:rPr lang="en-US" dirty="0"/>
              <a:t>Intermediate level technical know-how if you code it: need to know </a:t>
            </a:r>
            <a:r>
              <a:rPr lang="en-US" dirty="0">
                <a:solidFill>
                  <a:srgbClr val="0E93C8"/>
                </a:solidFill>
              </a:rPr>
              <a:t>specific R/Python packages</a:t>
            </a:r>
            <a:r>
              <a:rPr lang="en-US" dirty="0"/>
              <a:t>, and ideally </a:t>
            </a:r>
            <a:r>
              <a:rPr lang="en-US" dirty="0">
                <a:solidFill>
                  <a:srgbClr val="0E93C8"/>
                </a:solidFill>
              </a:rPr>
              <a:t>HTML/CSS </a:t>
            </a:r>
            <a:r>
              <a:rPr lang="en-US" dirty="0"/>
              <a:t>(even better if you know </a:t>
            </a:r>
            <a:r>
              <a:rPr lang="en-US" dirty="0" err="1">
                <a:solidFill>
                  <a:srgbClr val="0E93C8"/>
                </a:solidFill>
              </a:rPr>
              <a:t>Javascript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Time consuming to prepare</a:t>
            </a:r>
          </a:p>
          <a:p>
            <a:pPr lvl="1"/>
            <a:r>
              <a:rPr lang="en-US" dirty="0"/>
              <a:t>If you choose to buy a dashboarding software, money might be the issue</a:t>
            </a:r>
          </a:p>
          <a:p>
            <a:r>
              <a:rPr lang="en-US" dirty="0"/>
              <a:t>But, it allows more exploratory approaches</a:t>
            </a:r>
          </a:p>
          <a:p>
            <a:pPr lvl="1"/>
            <a:r>
              <a:rPr lang="en-US" dirty="0"/>
              <a:t>Clients/stakeholders/decision makers can look at the data themselves</a:t>
            </a:r>
          </a:p>
          <a:p>
            <a:pPr lvl="1"/>
            <a:r>
              <a:rPr lang="en-US" dirty="0"/>
              <a:t>If they have questions, and your dashboard is flexible enough, you may answer their questions directly in the meeting with your tool</a:t>
            </a:r>
          </a:p>
          <a:p>
            <a:r>
              <a:rPr lang="en-US" dirty="0"/>
              <a:t>Usually, people love this</a:t>
            </a:r>
          </a:p>
          <a:p>
            <a:pPr lvl="1"/>
            <a:r>
              <a:rPr lang="en-US" dirty="0"/>
              <a:t>Again: </a:t>
            </a:r>
            <a:r>
              <a:rPr lang="en-US" b="1" u="sng" dirty="0">
                <a:solidFill>
                  <a:srgbClr val="E76321"/>
                </a:solidFill>
              </a:rPr>
              <a:t>PEOPLE. LOVE. THIS.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279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DC8294-3F9A-2E48-8606-1221B741F9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CED42B6B-9669-6225-EE02-B18DCEC5944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ACC390C-CBA8-F36D-9D1A-9063F1E29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paid ones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8D35CFD-8BB1-97DA-6DBF-8E93B0F56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7</a:t>
            </a:fld>
            <a:endParaRPr lang="fr-FR"/>
          </a:p>
        </p:txBody>
      </p:sp>
      <p:pic>
        <p:nvPicPr>
          <p:cNvPr id="9" name="Espace réservé du contenu 8" descr="Une image contenant Police, symbole, texte, Graphique&#10;&#10;Description générée automatiquement">
            <a:extLst>
              <a:ext uri="{FF2B5EF4-FFF2-40B4-BE49-F238E27FC236}">
                <a16:creationId xmlns:a16="http://schemas.microsoft.com/office/drawing/2014/main" id="{7FDEC145-35F4-968E-41CA-9B4B3C0F22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96" y="1398069"/>
            <a:ext cx="2557767" cy="1341997"/>
          </a:xfrm>
        </p:spPr>
      </p:pic>
      <p:pic>
        <p:nvPicPr>
          <p:cNvPr id="11" name="Image 10" descr="Une image contenant texte, Police, jaune, logo&#10;&#10;Description générée automatiquement">
            <a:extLst>
              <a:ext uri="{FF2B5EF4-FFF2-40B4-BE49-F238E27FC236}">
                <a16:creationId xmlns:a16="http://schemas.microsoft.com/office/drawing/2014/main" id="{E42DC824-7227-EC07-D63E-30F7B823B7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956" y="1580370"/>
            <a:ext cx="2439044" cy="950885"/>
          </a:xfrm>
          <a:prstGeom prst="rect">
            <a:avLst/>
          </a:prstGeom>
        </p:spPr>
      </p:pic>
      <p:pic>
        <p:nvPicPr>
          <p:cNvPr id="13" name="Image 12" descr="Une image contenant Police, logo, Graphique, texte&#10;&#10;Description générée automatiquement">
            <a:extLst>
              <a:ext uri="{FF2B5EF4-FFF2-40B4-BE49-F238E27FC236}">
                <a16:creationId xmlns:a16="http://schemas.microsoft.com/office/drawing/2014/main" id="{08725E43-F28D-2ECD-10A7-92C2A352DC98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407" y="1431973"/>
            <a:ext cx="2236999" cy="1242777"/>
          </a:xfrm>
          <a:prstGeom prst="rect">
            <a:avLst/>
          </a:prstGeom>
        </p:spPr>
      </p:pic>
      <p:pic>
        <p:nvPicPr>
          <p:cNvPr id="15" name="Image 14" descr="Une image contenant Graphique, capture d’écran, Police, logo&#10;&#10;Description générée automatiquement">
            <a:extLst>
              <a:ext uri="{FF2B5EF4-FFF2-40B4-BE49-F238E27FC236}">
                <a16:creationId xmlns:a16="http://schemas.microsoft.com/office/drawing/2014/main" id="{301F1DED-A0D7-C73A-F5C0-3B980B7040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6136" y="1500110"/>
            <a:ext cx="1937454" cy="1106501"/>
          </a:xfrm>
          <a:prstGeom prst="rect">
            <a:avLst/>
          </a:prstGeom>
        </p:spPr>
      </p:pic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FC2B2025-97D8-CCF3-98A4-C7DBF472073D}"/>
              </a:ext>
            </a:extLst>
          </p:cNvPr>
          <p:cNvSpPr txBox="1">
            <a:spLocks/>
          </p:cNvSpPr>
          <p:nvPr/>
        </p:nvSpPr>
        <p:spPr>
          <a:xfrm>
            <a:off x="778213" y="2885516"/>
            <a:ext cx="11042311" cy="4565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Above: Tableau, </a:t>
            </a:r>
            <a:r>
              <a:rPr lang="en-US" dirty="0" err="1"/>
              <a:t>PowerBI</a:t>
            </a:r>
            <a:r>
              <a:rPr lang="en-US" dirty="0"/>
              <a:t>, </a:t>
            </a:r>
            <a:r>
              <a:rPr lang="en-US" dirty="0" err="1"/>
              <a:t>QlikSense</a:t>
            </a:r>
            <a:r>
              <a:rPr lang="en-US" dirty="0"/>
              <a:t>, Looker</a:t>
            </a:r>
          </a:p>
          <a:p>
            <a:pPr lvl="1"/>
            <a:r>
              <a:rPr lang="en-US" dirty="0"/>
              <a:t>There are many, many others</a:t>
            </a:r>
          </a:p>
          <a:p>
            <a:r>
              <a:rPr lang="en-US" dirty="0"/>
              <a:t>There are free versions if you want to learn one of them</a:t>
            </a:r>
          </a:p>
          <a:p>
            <a:pPr lvl="1"/>
            <a:r>
              <a:rPr lang="en-US" dirty="0">
                <a:solidFill>
                  <a:srgbClr val="E76321"/>
                </a:solidFill>
              </a:rPr>
              <a:t>DON’T PAY FOR THEM</a:t>
            </a:r>
          </a:p>
          <a:p>
            <a:pPr lvl="1"/>
            <a:r>
              <a:rPr lang="en-US" dirty="0"/>
              <a:t>Maybe learn one, and if you work on others they will feel at least a bit intuitive</a:t>
            </a:r>
          </a:p>
          <a:p>
            <a:pPr lvl="1"/>
            <a:r>
              <a:rPr lang="en-US" dirty="0"/>
              <a:t>To my knowledge, there is no “big one” that is used everywhere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16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9B8C8D-352C-402E-641E-00AFA98882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ED628689-DE52-A96F-44D0-25AFDBBF9AB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C12EE90-D587-1EBA-7A9C-BB8E384AC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free, flexible ones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(i.e. the good ones)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2594497-0A41-E99E-291E-E7311ADB6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8</a:t>
            </a:fld>
            <a:endParaRPr lang="fr-FR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31BE980D-C192-3EF7-577D-8AA5CE3C56EE}"/>
              </a:ext>
            </a:extLst>
          </p:cNvPr>
          <p:cNvSpPr txBox="1">
            <a:spLocks/>
          </p:cNvSpPr>
          <p:nvPr/>
        </p:nvSpPr>
        <p:spPr>
          <a:xfrm>
            <a:off x="778213" y="2885516"/>
            <a:ext cx="11042311" cy="4565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Above: Shiny (R), </a:t>
            </a:r>
            <a:r>
              <a:rPr lang="en-US" dirty="0" err="1"/>
              <a:t>Streamlit</a:t>
            </a:r>
            <a:r>
              <a:rPr lang="en-US" dirty="0"/>
              <a:t> (Python), Dash (Python)</a:t>
            </a:r>
          </a:p>
          <a:p>
            <a:pPr lvl="1"/>
            <a:r>
              <a:rPr lang="en-US" dirty="0"/>
              <a:t>For R, virtually every dashboard is done using Shiny</a:t>
            </a:r>
          </a:p>
          <a:p>
            <a:pPr lvl="1"/>
            <a:r>
              <a:rPr lang="en-US" dirty="0"/>
              <a:t>There are also others for Python: Shiny, </a:t>
            </a:r>
            <a:r>
              <a:rPr lang="en-US" dirty="0" err="1"/>
              <a:t>Holoviz</a:t>
            </a:r>
            <a:r>
              <a:rPr lang="en-US" dirty="0"/>
              <a:t>…</a:t>
            </a:r>
          </a:p>
          <a:p>
            <a:r>
              <a:rPr lang="en-US" dirty="0"/>
              <a:t>Python will offer more package variety: it’s more of a “general-purpose” language than R, and its been used in web development for a while (e.g. Django)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8" name="Picture 7" descr="A black background with white letters&#10;&#10;Description automatically generated">
            <a:extLst>
              <a:ext uri="{FF2B5EF4-FFF2-40B4-BE49-F238E27FC236}">
                <a16:creationId xmlns:a16="http://schemas.microsoft.com/office/drawing/2014/main" id="{BB8A72FA-43AC-597E-3839-015B92999D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82" y="1794163"/>
            <a:ext cx="1653067" cy="721839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FC4661EC-24AF-6CD8-7DB5-D6010E1628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075709" y="1842654"/>
            <a:ext cx="2729346" cy="758462"/>
          </a:xfrm>
          <a:prstGeom prst="rect">
            <a:avLst/>
          </a:prstGeom>
        </p:spPr>
      </p:pic>
      <p:pic>
        <p:nvPicPr>
          <p:cNvPr id="9" name="Picture 8" descr="A logo with text on it&#10;&#10;Description automatically generated">
            <a:extLst>
              <a:ext uri="{FF2B5EF4-FFF2-40B4-BE49-F238E27FC236}">
                <a16:creationId xmlns:a16="http://schemas.microsoft.com/office/drawing/2014/main" id="{DF1BB6C8-9EF3-859F-1034-E4E07A41CD3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6315" y="1614284"/>
            <a:ext cx="1620270" cy="1215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19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9E25F7-6815-1ED9-8C30-BD2FF852E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black background&#10;&#10;Description automatically generated">
            <a:extLst>
              <a:ext uri="{FF2B5EF4-FFF2-40B4-BE49-F238E27FC236}">
                <a16:creationId xmlns:a16="http://schemas.microsoft.com/office/drawing/2014/main" id="{B50F4F21-579A-11BD-2B3E-0352A3F84A4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6858000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5CDF0D2-E032-65CA-621F-7AA93EBCD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806FF-9E51-4331-BB90-F49EFA1FA4FC}" type="slidenum">
              <a:rPr lang="fr-FR" smtClean="0"/>
              <a:t>9</a:t>
            </a:fld>
            <a:endParaRPr lang="fr-FR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EF5B635-684D-89EC-913B-B0BF0B45BB87}"/>
              </a:ext>
            </a:extLst>
          </p:cNvPr>
          <p:cNvSpPr txBox="1">
            <a:spLocks/>
          </p:cNvSpPr>
          <p:nvPr/>
        </p:nvSpPr>
        <p:spPr>
          <a:xfrm>
            <a:off x="778213" y="1790868"/>
            <a:ext cx="11042311" cy="4565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We will do some Shiny this afternoon</a:t>
            </a:r>
          </a:p>
          <a:p>
            <a:r>
              <a:rPr lang="en-US" dirty="0"/>
              <a:t>This is a package developed by RStudio (Posit PBC, now) since 2012</a:t>
            </a:r>
          </a:p>
          <a:p>
            <a:pPr lvl="1"/>
            <a:r>
              <a:rPr lang="en-US" dirty="0"/>
              <a:t>There is a book about it (</a:t>
            </a:r>
            <a:r>
              <a:rPr lang="en-US" dirty="0">
                <a:hlinkClick r:id="rId4"/>
              </a:rPr>
              <a:t>Mastering Shiny</a:t>
            </a:r>
            <a:r>
              <a:rPr lang="en-US" dirty="0"/>
              <a:t>) by Hadley Wickham, a key person at Posit and one of the developers of the </a:t>
            </a:r>
            <a:r>
              <a:rPr lang="en-US" dirty="0" err="1"/>
              <a:t>tidyverse</a:t>
            </a:r>
            <a:endParaRPr lang="en-US" dirty="0"/>
          </a:p>
          <a:p>
            <a:r>
              <a:rPr lang="en-US" dirty="0"/>
              <a:t>It’s a </a:t>
            </a:r>
            <a:r>
              <a:rPr lang="en-US" dirty="0">
                <a:solidFill>
                  <a:srgbClr val="0E93C8"/>
                </a:solidFill>
              </a:rPr>
              <a:t>web framework</a:t>
            </a:r>
            <a:r>
              <a:rPr lang="en-US" dirty="0"/>
              <a:t>: with it, you can create a web application</a:t>
            </a:r>
          </a:p>
          <a:p>
            <a:pPr lvl="1"/>
            <a:r>
              <a:rPr lang="en-US" dirty="0"/>
              <a:t>It’s mainly known for dashboards, but it is somewhat versatile</a:t>
            </a:r>
          </a:p>
          <a:p>
            <a:pPr lvl="1"/>
            <a:r>
              <a:rPr lang="en-US" dirty="0"/>
              <a:t>You could create a web application in which you do all your statistical modelling for example (it won’t be as good as programming this in R though)</a:t>
            </a:r>
          </a:p>
          <a:p>
            <a:pPr lvl="1"/>
            <a:r>
              <a:rPr lang="en-US" dirty="0"/>
              <a:t>Gallery for inspiration: </a:t>
            </a:r>
            <a:r>
              <a:rPr lang="en-US" dirty="0">
                <a:hlinkClick r:id="rId5"/>
              </a:rPr>
              <a:t>https://shiny.posit.co/r/gallery/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There are </a:t>
            </a:r>
            <a:r>
              <a:rPr lang="en-US" dirty="0">
                <a:hlinkClick r:id="rId6"/>
              </a:rPr>
              <a:t>add-ons</a:t>
            </a:r>
            <a:r>
              <a:rPr lang="en-US" dirty="0"/>
              <a:t> that build upon it, I personally use </a:t>
            </a:r>
            <a:r>
              <a:rPr lang="en-US" dirty="0" err="1">
                <a:hlinkClick r:id="rId7"/>
              </a:rPr>
              <a:t>bslib</a:t>
            </a:r>
            <a:r>
              <a:rPr lang="en-US" dirty="0"/>
              <a:t> a lot</a:t>
            </a:r>
          </a:p>
          <a:p>
            <a:pPr lvl="1"/>
            <a:r>
              <a:rPr lang="en-US" dirty="0">
                <a:hlinkClick r:id="rId8"/>
              </a:rPr>
              <a:t>https://nz-stefan.shinyapps.io/commute-explorer-2/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>
              <a:solidFill>
                <a:srgbClr val="E76321"/>
              </a:solidFill>
            </a:endParaRPr>
          </a:p>
          <a:p>
            <a:endParaRPr lang="en-US" dirty="0"/>
          </a:p>
        </p:txBody>
      </p:sp>
      <p:pic>
        <p:nvPicPr>
          <p:cNvPr id="8" name="Picture 7" descr="A black background with white letters&#10;&#10;Description automatically generated">
            <a:extLst>
              <a:ext uri="{FF2B5EF4-FFF2-40B4-BE49-F238E27FC236}">
                <a16:creationId xmlns:a16="http://schemas.microsoft.com/office/drawing/2014/main" id="{C0A55DD3-621E-D00F-20FD-62158172DA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213" y="720919"/>
            <a:ext cx="1653067" cy="7218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801B3D-1B80-832B-FCB0-A6B95230174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758319" y="5368652"/>
            <a:ext cx="1532107" cy="581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9132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18058</TotalTime>
  <Words>1192</Words>
  <Application>Microsoft Office PowerPoint</Application>
  <PresentationFormat>Grand écran</PresentationFormat>
  <Paragraphs>164</Paragraphs>
  <Slides>14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2" baseType="lpstr">
      <vt:lpstr>Source Sans Pro</vt:lpstr>
      <vt:lpstr>Aptos</vt:lpstr>
      <vt:lpstr>Arial</vt:lpstr>
      <vt:lpstr>Esteban</vt:lpstr>
      <vt:lpstr>Fira Code</vt:lpstr>
      <vt:lpstr>Open Sans</vt:lpstr>
      <vt:lpstr>Montserrat</vt:lpstr>
      <vt:lpstr>Office Theme</vt:lpstr>
      <vt:lpstr>Graphs: static vs. interactive</vt:lpstr>
      <vt:lpstr>Graphs: static vs. interactive</vt:lpstr>
      <vt:lpstr>3D plots</vt:lpstr>
      <vt:lpstr>Dashboards</vt:lpstr>
      <vt:lpstr>Dashboard inspiration</vt:lpstr>
      <vt:lpstr>Why dashboards? And when?</vt:lpstr>
      <vt:lpstr>The paid ones</vt:lpstr>
      <vt:lpstr>The free, flexible ones (i.e. the good ones)</vt:lpstr>
      <vt:lpstr>Présentation PowerPoint</vt:lpstr>
      <vt:lpstr>Front-end and back-end</vt:lpstr>
      <vt:lpstr>Front-end - Layout</vt:lpstr>
      <vt:lpstr>Front-end – Components</vt:lpstr>
      <vt:lpstr>Front-end</vt:lpstr>
      <vt:lpstr>Reactivity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Dimitri Scronias</dc:creator>
  <cp:lastModifiedBy>dimitri scronias</cp:lastModifiedBy>
  <cp:revision>674</cp:revision>
  <dcterms:created xsi:type="dcterms:W3CDTF">2024-07-27T21:19:28Z</dcterms:created>
  <dcterms:modified xsi:type="dcterms:W3CDTF">2025-12-01T15:03:13Z</dcterms:modified>
</cp:coreProperties>
</file>

<file path=docProps/thumbnail.jpeg>
</file>